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63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173157"/>
            <a:ext cx="7772400" cy="1470025"/>
          </a:xfrm>
        </p:spPr>
        <p:txBody>
          <a:bodyPr anchor="b"/>
          <a:lstStyle>
            <a:lvl1pPr algn="l">
              <a:defRPr sz="480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87716" y="2643182"/>
            <a:ext cx="6670366" cy="1752600"/>
          </a:xfrm>
        </p:spPr>
        <p:txBody>
          <a:bodyPr/>
          <a:lstStyle>
            <a:lvl1pPr marL="0" indent="0" algn="l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BC3F8-C99E-4E98-A4F1-F8E98A042DE9}" type="datetimeFigureOut">
              <a:rPr lang="zh-CN" altLang="en-US" smtClean="0"/>
              <a:t>2010-10-11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39F6E-7254-4F07-AD6B-57F755B05D8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BC3F8-C99E-4E98-A4F1-F8E98A042DE9}" type="datetimeFigureOut">
              <a:rPr lang="zh-CN" altLang="en-US" smtClean="0"/>
              <a:t>2010-10-11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39F6E-7254-4F07-AD6B-57F755B05D8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143768" y="274639"/>
            <a:ext cx="1543032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61513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BC3F8-C99E-4E98-A4F1-F8E98A042DE9}" type="datetimeFigureOut">
              <a:rPr lang="zh-CN" altLang="en-US" smtClean="0"/>
              <a:t>2010-10-11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39F6E-7254-4F07-AD6B-57F755B05D8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BC3F8-C99E-4E98-A4F1-F8E98A042DE9}" type="datetimeFigureOut">
              <a:rPr lang="zh-CN" altLang="en-US" smtClean="0"/>
              <a:t>2010-10-11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39F6E-7254-4F07-AD6B-57F755B05D8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2924181"/>
            <a:ext cx="7772400" cy="1362075"/>
          </a:xfrm>
        </p:spPr>
        <p:txBody>
          <a:bodyPr anchor="t"/>
          <a:lstStyle>
            <a:lvl1pPr algn="l">
              <a:defRPr sz="4400" b="0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0" y="1428747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BC3F8-C99E-4E98-A4F1-F8E98A042DE9}" type="datetimeFigureOut">
              <a:rPr lang="zh-CN" altLang="en-US" smtClean="0"/>
              <a:t>2010-10-11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39F6E-7254-4F07-AD6B-57F755B05D8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BC3F8-C99E-4E98-A4F1-F8E98A042DE9}" type="datetimeFigureOut">
              <a:rPr lang="zh-CN" altLang="en-US" smtClean="0"/>
              <a:t>2010-10-11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39F6E-7254-4F07-AD6B-57F755B05D8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BC3F8-C99E-4E98-A4F1-F8E98A042DE9}" type="datetimeFigureOut">
              <a:rPr lang="zh-CN" altLang="en-US" smtClean="0"/>
              <a:t>2010-10-11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39F6E-7254-4F07-AD6B-57F755B05D8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BC3F8-C99E-4E98-A4F1-F8E98A042DE9}" type="datetimeFigureOut">
              <a:rPr lang="zh-CN" altLang="en-US" smtClean="0"/>
              <a:t>2010-10-11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39F6E-7254-4F07-AD6B-57F755B05D8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BC3F8-C99E-4E98-A4F1-F8E98A042DE9}" type="datetimeFigureOut">
              <a:rPr lang="zh-CN" altLang="en-US" smtClean="0"/>
              <a:t>2010-10-11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39F6E-7254-4F07-AD6B-57F755B05D8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0382" y="1071546"/>
            <a:ext cx="5111750" cy="50497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679083" y="1071546"/>
            <a:ext cx="3008313" cy="34290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BC3F8-C99E-4E98-A4F1-F8E98A042DE9}" type="datetimeFigureOut">
              <a:rPr lang="zh-CN" altLang="en-US" smtClean="0"/>
              <a:t>2010-10-11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39F6E-7254-4F07-AD6B-57F755B05D8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85728"/>
            <a:ext cx="8230993" cy="696626"/>
          </a:xfrm>
        </p:spPr>
        <p:txBody>
          <a:bodyPr anchor="ctr"/>
          <a:lstStyle>
            <a:lvl1pPr algn="ctr">
              <a:defRPr sz="36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001024" y="642918"/>
            <a:ext cx="785818" cy="4572032"/>
          </a:xfrm>
        </p:spPr>
        <p:txBody>
          <a:bodyPr vert="eaVert" anchor="ctr"/>
          <a:lstStyle>
            <a:lvl1pPr algn="l">
              <a:defRPr sz="2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42922" y="541340"/>
            <a:ext cx="6415094" cy="5459428"/>
          </a:xfrm>
          <a:prstGeom prst="roundRect">
            <a:avLst>
              <a:gd name="adj" fmla="val 4800"/>
            </a:avLst>
          </a:prstGeom>
          <a:solidFill>
            <a:schemeClr val="accent1">
              <a:tint val="20000"/>
            </a:schemeClr>
          </a:solidFill>
          <a:ln w="38100">
            <a:gradFill flip="none" rotWithShape="1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1">
                    <a:tint val="20000"/>
                  </a:schemeClr>
                </a:gs>
              </a:gsLst>
              <a:lin ang="16200000" scaled="1"/>
              <a:tileRect/>
            </a:gradFill>
          </a:ln>
          <a:effectLst>
            <a:outerShdw blurRad="76200" dist="38100" dir="5400000" sx="100500" sy="100500" algn="tl" rotWithShape="0">
              <a:srgbClr val="000000">
                <a:alpha val="50000"/>
              </a:srgb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072330" y="1000108"/>
            <a:ext cx="914368" cy="4214842"/>
          </a:xfrm>
        </p:spPr>
        <p:txBody>
          <a:bodyPr vert="eaVert" anchor="ctr"/>
          <a:lstStyle>
            <a:lvl1pPr marL="0" indent="0" algn="ctr">
              <a:buNone/>
              <a:defRPr sz="1400"/>
            </a:lvl1pPr>
            <a:lvl2pPr marL="457200" indent="0" algn="ctr">
              <a:buNone/>
              <a:defRPr sz="1200"/>
            </a:lvl2pPr>
            <a:lvl3pPr marL="914400" indent="0" algn="ctr">
              <a:buNone/>
              <a:defRPr sz="1000"/>
            </a:lvl3pPr>
            <a:lvl4pPr marL="1371600" indent="0" algn="ctr">
              <a:buNone/>
              <a:defRPr sz="900"/>
            </a:lvl4pPr>
            <a:lvl5pPr marL="1828800" indent="0" algn="ct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BC3F8-C99E-4E98-A4F1-F8E98A042DE9}" type="datetimeFigureOut">
              <a:rPr lang="zh-CN" altLang="en-US" smtClean="0"/>
              <a:t>2010-10-11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39F6E-7254-4F07-AD6B-57F755B05D8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3">
            <a:duotone>
              <a:schemeClr val="accent1"/>
              <a:srgbClr val="FFFFFF"/>
            </a:duotone>
            <a:lum bright="12000" contrast="40000"/>
          </a:blip>
          <a:stretch>
            <a:fillRect/>
          </a:stretch>
        </p:blipFill>
        <p:spPr>
          <a:xfrm>
            <a:off x="6667809" y="4915143"/>
            <a:ext cx="2476191" cy="1942857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矩形 9"/>
          <p:cNvSpPr/>
          <p:nvPr/>
        </p:nvSpPr>
        <p:spPr>
          <a:xfrm>
            <a:off x="0" y="0"/>
            <a:ext cx="9144000" cy="7143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50000"/>
                  <a:hueMod val="100000"/>
                  <a:satMod val="250000"/>
                  <a:alpha val="0"/>
                </a:schemeClr>
              </a:gs>
              <a:gs pos="75000">
                <a:schemeClr val="accent1">
                  <a:tint val="80000"/>
                  <a:shade val="100000"/>
                  <a:hueMod val="100000"/>
                  <a:satMod val="375000"/>
                  <a:alpha val="20000"/>
                </a:schemeClr>
              </a:gs>
              <a:gs pos="100000">
                <a:schemeClr val="accent1">
                  <a:tint val="50000"/>
                  <a:shade val="100000"/>
                  <a:hueMod val="100000"/>
                  <a:satMod val="500000"/>
                </a:schemeClr>
              </a:gs>
            </a:gsLst>
            <a:lin ang="18900000" scaled="1"/>
            <a:tileRect/>
          </a:gradFill>
          <a:ln w="12700" cap="rnd" cmpd="sng" algn="ctr">
            <a:noFill/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0" y="40951"/>
            <a:ext cx="4572000" cy="7143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50000"/>
                  <a:hueMod val="100000"/>
                  <a:satMod val="250000"/>
                  <a:alpha val="0"/>
                </a:schemeClr>
              </a:gs>
              <a:gs pos="75000">
                <a:schemeClr val="accent1">
                  <a:tint val="80000"/>
                  <a:shade val="100000"/>
                  <a:hueMod val="100000"/>
                  <a:satMod val="375000"/>
                  <a:alpha val="5000"/>
                </a:schemeClr>
              </a:gs>
              <a:gs pos="100000">
                <a:schemeClr val="accent1">
                  <a:tint val="50000"/>
                  <a:shade val="100000"/>
                  <a:hueMod val="100000"/>
                  <a:satMod val="500000"/>
                  <a:alpha val="60000"/>
                </a:schemeClr>
              </a:gs>
            </a:gsLst>
            <a:lin ang="8100000" scaled="1"/>
            <a:tileRect/>
          </a:gradFill>
          <a:ln w="12700" cap="rnd" cmpd="sng" algn="ctr">
            <a:noFill/>
            <a:prstDash val="solid"/>
          </a:ln>
          <a:effectLst>
            <a:glow>
              <a:schemeClr val="accent1">
                <a:tint val="100000"/>
                <a:shade val="100000"/>
                <a:hueMod val="100000"/>
                <a:satMod val="100000"/>
              </a:schemeClr>
            </a:glow>
            <a:softEdge rad="127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4">
            <a:duotone>
              <a:schemeClr val="accent1"/>
              <a:srgbClr val="FFFFFF"/>
            </a:duotone>
            <a:lum bright="35000" contrast="40000"/>
          </a:blip>
          <a:stretch>
            <a:fillRect/>
          </a:stretch>
        </p:blipFill>
        <p:spPr>
          <a:xfrm>
            <a:off x="0" y="6420445"/>
            <a:ext cx="9144000" cy="437555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2BC3F8-C99E-4E98-A4F1-F8E98A042DE9}" type="datetimeFigureOut">
              <a:rPr lang="zh-CN" altLang="en-US" smtClean="0"/>
              <a:t>2010-10-11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039F6E-7254-4F07-AD6B-57F755B05D8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50000"/>
        <a:buFont typeface="Wingdings 2"/>
        <a:buChar char="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2"/>
        </a:buClr>
        <a:buSzPct val="50000"/>
        <a:buFont typeface="Wingdings 2"/>
        <a:buChar char="³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3"/>
        </a:buClr>
        <a:buSzPct val="60000"/>
        <a:buFont typeface="Wingdings 2"/>
        <a:buChar char="®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5"/>
        </a:buClr>
        <a:buSzPct val="45000"/>
        <a:buFont typeface="Wingdings 2"/>
        <a:buChar char="¯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tuda.net/Medicine/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docin.com/p-57628180.html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tuda.net/pc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tuda.net/pc/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tuda.net/pc/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tuda.net/pc/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sz="5300" b="1" dirty="0">
                <a:latin typeface="黑体" pitchFamily="2" charset="-122"/>
                <a:ea typeface="黑体" pitchFamily="2" charset="-122"/>
              </a:rPr>
              <a:t>静脉输液速度的确定与掌握</a:t>
            </a:r>
            <a:r>
              <a:rPr lang="zh-CN" altLang="en-US" dirty="0"/>
              <a:t/>
            </a:r>
            <a:br>
              <a:rPr lang="zh-CN" altLang="en-US" dirty="0"/>
            </a:b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zh-CN" altLang="en-US" sz="2000" dirty="0" smtClean="0">
                <a:solidFill>
                  <a:schemeClr val="tx1"/>
                </a:solidFill>
              </a:rPr>
              <a:t>望京社区卫生服务中心</a:t>
            </a:r>
            <a:endParaRPr lang="en-US" altLang="zh-CN" sz="2000" dirty="0" smtClean="0">
              <a:solidFill>
                <a:schemeClr val="tx1"/>
              </a:solidFill>
            </a:endParaRPr>
          </a:p>
          <a:p>
            <a:r>
              <a:rPr lang="zh-CN" altLang="en-US" sz="2000" dirty="0">
                <a:solidFill>
                  <a:schemeClr val="tx1"/>
                </a:solidFill>
              </a:rPr>
              <a:t>王秀文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596" y="571480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4800" b="1" dirty="0" smtClean="0"/>
              <a:t>输液速度分类</a:t>
            </a:r>
            <a:endParaRPr lang="zh-CN" altLang="en-US" sz="48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1785926"/>
            <a:ext cx="8229600" cy="4525963"/>
          </a:xfrm>
        </p:spPr>
        <p:txBody>
          <a:bodyPr>
            <a:normAutofit fontScale="77500" lnSpcReduction="20000"/>
          </a:bodyPr>
          <a:lstStyle/>
          <a:p>
            <a:r>
              <a:rPr lang="zh-CN" altLang="en-US" dirty="0" smtClean="0"/>
              <a:t>快速输入的药液</a:t>
            </a:r>
            <a:r>
              <a:rPr lang="en-US" dirty="0" smtClean="0"/>
              <a:t>  </a:t>
            </a:r>
            <a:endParaRPr lang="zh-CN" altLang="en-US" dirty="0" smtClean="0"/>
          </a:p>
          <a:p>
            <a:r>
              <a:rPr lang="zh-CN" altLang="en-US" dirty="0" smtClean="0"/>
              <a:t>　常用于严重脱水的患者，如心肺功能正常应以</a:t>
            </a:r>
            <a:r>
              <a:rPr lang="en-US" dirty="0" smtClean="0"/>
              <a:t>10 ml/min</a:t>
            </a:r>
            <a:r>
              <a:rPr lang="zh-CN" altLang="en-US" dirty="0" smtClean="0"/>
              <a:t>左右的速度进行补液，全日总输液量宜</a:t>
            </a:r>
            <a:r>
              <a:rPr lang="en-US" dirty="0" smtClean="0"/>
              <a:t>6 h~8 h</a:t>
            </a:r>
            <a:r>
              <a:rPr lang="zh-CN" altLang="en-US" dirty="0" smtClean="0"/>
              <a:t>完成。在抢救低血容量休克患者时，需要快速静脉输液扩充血容量。脑水肿病人急需脱水，使用甘露醇、山梨醇等高渗脱水剂时，需要快速滴注，让药物在血液中迅速形成高渗透压，使组织中的水分渗透到血管，才能起到使组织脱水消肿的作用。在使用大剂量抗生素、抢救严重感染病人时，有时也需要分次定量迅速滴注，保证血液的药物达到峰值浓度，才能达到理想的杀菌效果。但在快速输液时，要严密观察病情，因为输液速度过快，血容量骤然增加会引起心肺负荷过重，严重者可导致心力衰竭、肺水肿。这种情况尤其多见于原有心肺疾病的患者或老年患者。</a:t>
            </a:r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596" y="571480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4800" b="1" dirty="0" smtClean="0"/>
              <a:t>输液速度分类</a:t>
            </a:r>
            <a:endParaRPr lang="zh-CN" altLang="en-US" sz="48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1785926"/>
            <a:ext cx="8229600" cy="4525963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慢速滴注的药物</a:t>
            </a:r>
            <a:r>
              <a:rPr lang="en-US" dirty="0" smtClean="0"/>
              <a:t>  </a:t>
            </a:r>
            <a:endParaRPr lang="zh-CN" altLang="en-US" dirty="0" smtClean="0"/>
          </a:p>
          <a:p>
            <a:r>
              <a:rPr lang="zh-CN" altLang="en-US" dirty="0" smtClean="0"/>
              <a:t>　　适合颅脑、心肺疾患及老年患者和使用高渗糖或刺激性较大的药物等。约</a:t>
            </a:r>
            <a:r>
              <a:rPr lang="en-US" dirty="0" smtClean="0"/>
              <a:t>20</a:t>
            </a:r>
            <a:r>
              <a:rPr lang="zh-CN" altLang="en-US" dirty="0" smtClean="0"/>
              <a:t>滴</a:t>
            </a:r>
            <a:r>
              <a:rPr lang="en-US" dirty="0" smtClean="0"/>
              <a:t>/min~40</a:t>
            </a:r>
            <a:r>
              <a:rPr lang="zh-CN" altLang="en-US" dirty="0" smtClean="0"/>
              <a:t>滴</a:t>
            </a:r>
            <a:r>
              <a:rPr lang="en-US" dirty="0" smtClean="0"/>
              <a:t>/min</a:t>
            </a:r>
            <a:r>
              <a:rPr lang="zh-CN" altLang="en-US" dirty="0" smtClean="0"/>
              <a:t>以下。尤其静脉补钾时速度不能过快，浓度不宜过高，不超过</a:t>
            </a:r>
            <a:r>
              <a:rPr lang="en-US" dirty="0" smtClean="0"/>
              <a:t>0.3%</a:t>
            </a:r>
            <a:r>
              <a:rPr lang="zh-CN" altLang="en-US" dirty="0" smtClean="0"/>
              <a:t>，成人每日补钾量不应超过</a:t>
            </a:r>
            <a:r>
              <a:rPr lang="en-US" dirty="0" smtClean="0"/>
              <a:t>5 g</a:t>
            </a:r>
            <a:r>
              <a:rPr lang="zh-CN" altLang="en-US" dirty="0" smtClean="0"/>
              <a:t>，小儿每日</a:t>
            </a:r>
            <a:r>
              <a:rPr lang="en-US" dirty="0" smtClean="0"/>
              <a:t>0.1 g/kg~0.3 g/kg</a:t>
            </a:r>
            <a:r>
              <a:rPr lang="zh-CN" altLang="en-US" dirty="0" smtClean="0"/>
              <a:t>，应稀释为</a:t>
            </a:r>
            <a:r>
              <a:rPr lang="en-US" dirty="0" smtClean="0"/>
              <a:t>0.1%~0.3%</a:t>
            </a:r>
            <a:r>
              <a:rPr lang="zh-CN" altLang="en-US" dirty="0" smtClean="0"/>
              <a:t>浓度进行输液。</a:t>
            </a:r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596" y="571480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4800" b="1" dirty="0" smtClean="0"/>
              <a:t>输液速度分类</a:t>
            </a:r>
            <a:endParaRPr lang="zh-CN" altLang="en-US" sz="48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1785926"/>
            <a:ext cx="8229600" cy="4525963"/>
          </a:xfrm>
        </p:spPr>
        <p:txBody>
          <a:bodyPr>
            <a:normAutofit fontScale="92500" lnSpcReduction="20000"/>
          </a:bodyPr>
          <a:lstStyle/>
          <a:p>
            <a:r>
              <a:rPr lang="zh-CN" altLang="en-US" dirty="0" smtClean="0"/>
              <a:t>随时调速的药物</a:t>
            </a:r>
            <a:r>
              <a:rPr lang="en-US" dirty="0" smtClean="0"/>
              <a:t>  </a:t>
            </a:r>
            <a:endParaRPr lang="zh-CN" altLang="en-US" dirty="0" smtClean="0"/>
          </a:p>
          <a:p>
            <a:r>
              <a:rPr lang="zh-CN" altLang="en-US" dirty="0" smtClean="0"/>
              <a:t>　　要根据患者病情变化和</a:t>
            </a:r>
            <a:r>
              <a:rPr lang="en-US" dirty="0" err="1" smtClean="0">
                <a:hlinkClick r:id="rId2"/>
              </a:rPr>
              <a:t>治疗</a:t>
            </a:r>
            <a:r>
              <a:rPr lang="zh-CN" altLang="en-US" dirty="0" smtClean="0"/>
              <a:t>要求不同，输液速度须按实际需要随时调节滴速。如脱水患者早期输液宜快，待病情基本稳定后逐步减慢，形成</a:t>
            </a:r>
            <a:r>
              <a:rPr lang="en-US" dirty="0" smtClean="0"/>
              <a:t>“</a:t>
            </a:r>
            <a:r>
              <a:rPr lang="zh-CN" altLang="en-US" dirty="0" smtClean="0"/>
              <a:t>快</a:t>
            </a:r>
            <a:r>
              <a:rPr lang="en-US" dirty="0" smtClean="0"/>
              <a:t>-</a:t>
            </a:r>
            <a:r>
              <a:rPr lang="zh-CN" altLang="en-US" dirty="0" smtClean="0"/>
              <a:t>较快</a:t>
            </a:r>
            <a:r>
              <a:rPr lang="en-US" dirty="0" smtClean="0"/>
              <a:t>-</a:t>
            </a:r>
            <a:r>
              <a:rPr lang="zh-CN" altLang="en-US" dirty="0" smtClean="0"/>
              <a:t>慢</a:t>
            </a:r>
            <a:r>
              <a:rPr lang="en-US" dirty="0" smtClean="0"/>
              <a:t>”</a:t>
            </a:r>
            <a:r>
              <a:rPr lang="zh-CN" altLang="en-US" dirty="0" smtClean="0"/>
              <a:t>三个输液速度。中、重度失水，一般在开始</a:t>
            </a:r>
            <a:r>
              <a:rPr lang="en-US" dirty="0" smtClean="0"/>
              <a:t>4 h~8 h</a:t>
            </a:r>
            <a:r>
              <a:rPr lang="zh-CN" altLang="en-US" dirty="0" smtClean="0"/>
              <a:t>内输入补液总量的</a:t>
            </a:r>
            <a:r>
              <a:rPr lang="en-US" dirty="0" smtClean="0"/>
              <a:t>1/3~1/2</a:t>
            </a:r>
            <a:r>
              <a:rPr lang="zh-CN" altLang="en-US" dirty="0" smtClean="0"/>
              <a:t>，余量在</a:t>
            </a:r>
            <a:r>
              <a:rPr lang="en-US" dirty="0" smtClean="0"/>
              <a:t>24 h~48 h</a:t>
            </a:r>
            <a:r>
              <a:rPr lang="zh-CN" altLang="en-US" dirty="0" smtClean="0"/>
              <a:t>内补足。休克患者在滴注升压药时，滴注的速度应以既能保持血压在一定水平［（</a:t>
            </a:r>
            <a:r>
              <a:rPr lang="en-US" dirty="0" smtClean="0"/>
              <a:t>80~100)/(60~70)mmHg</a:t>
            </a:r>
            <a:r>
              <a:rPr lang="zh-CN" altLang="en-US" dirty="0" smtClean="0"/>
              <a:t>）］，又不致于使血压过分升高为宜。</a:t>
            </a:r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596" y="571480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4800" b="1" dirty="0" smtClean="0"/>
              <a:t>计算举例</a:t>
            </a:r>
            <a:endParaRPr lang="zh-CN" altLang="en-US" sz="48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1785926"/>
            <a:ext cx="8229600" cy="4525963"/>
          </a:xfrm>
        </p:spPr>
        <p:txBody>
          <a:bodyPr>
            <a:normAutofit/>
          </a:bodyPr>
          <a:lstStyle/>
          <a:p>
            <a:r>
              <a:rPr lang="zh-CN" altLang="en-US" b="1" dirty="0" smtClean="0"/>
              <a:t>盐酸左氧氟沙星氯化钠注射液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    本</a:t>
            </a:r>
            <a:r>
              <a:rPr lang="zh-CN" altLang="en-US" dirty="0" smtClean="0"/>
              <a:t>制剂专供静脉滴注，滴注时间为</a:t>
            </a:r>
            <a:r>
              <a:rPr lang="zh-CN" altLang="en-US" b="1" dirty="0" smtClean="0">
                <a:solidFill>
                  <a:srgbClr val="FF0000"/>
                </a:solidFill>
              </a:rPr>
              <a:t>每</a:t>
            </a:r>
            <a:r>
              <a:rPr lang="en-US" altLang="zh-CN" b="1" dirty="0" smtClean="0">
                <a:solidFill>
                  <a:srgbClr val="FF0000"/>
                </a:solidFill>
              </a:rPr>
              <a:t>100ml</a:t>
            </a:r>
            <a:r>
              <a:rPr lang="zh-CN" altLang="en-US" b="1" dirty="0" smtClean="0">
                <a:solidFill>
                  <a:srgbClr val="FF0000"/>
                </a:solidFill>
              </a:rPr>
              <a:t>至少</a:t>
            </a:r>
            <a:r>
              <a:rPr lang="en-US" altLang="zh-CN" b="1" dirty="0" smtClean="0">
                <a:solidFill>
                  <a:srgbClr val="FF0000"/>
                </a:solidFill>
              </a:rPr>
              <a:t>60</a:t>
            </a:r>
            <a:r>
              <a:rPr lang="zh-CN" altLang="en-US" b="1" dirty="0" smtClean="0">
                <a:solidFill>
                  <a:srgbClr val="FF0000"/>
                </a:solidFill>
              </a:rPr>
              <a:t>分钟</a:t>
            </a:r>
            <a:r>
              <a:rPr lang="zh-CN" altLang="en-US" dirty="0" smtClean="0"/>
              <a:t>。本制剂不宜与其它药物同瓶混合静滴，或在同一根静脉输液管内进行静滴</a:t>
            </a:r>
            <a:r>
              <a:rPr lang="zh-CN" altLang="en-US" dirty="0" smtClean="0"/>
              <a:t>。计算每分钟滴数？</a:t>
            </a:r>
            <a:endParaRPr lang="zh-CN" alt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596" y="571480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4800" b="1" dirty="0" smtClean="0"/>
              <a:t>计算举例</a:t>
            </a:r>
            <a:endParaRPr lang="zh-CN" altLang="en-US" sz="48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1785926"/>
            <a:ext cx="8229600" cy="4525963"/>
          </a:xfrm>
        </p:spPr>
        <p:txBody>
          <a:bodyPr>
            <a:normAutofit/>
          </a:bodyPr>
          <a:lstStyle/>
          <a:p>
            <a:r>
              <a:rPr lang="zh-CN" altLang="en-US" b="1" dirty="0" smtClean="0"/>
              <a:t>盐酸左氧氟沙星氯化钠注射液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    静脉滴注</a:t>
            </a:r>
            <a:r>
              <a:rPr lang="zh-CN" altLang="en-US" dirty="0" smtClean="0"/>
              <a:t>乳酸左氧氟沙星注射液时将输液速度控制在</a:t>
            </a:r>
            <a:r>
              <a:rPr lang="en-US" dirty="0" smtClean="0"/>
              <a:t>26</a:t>
            </a:r>
            <a:r>
              <a:rPr lang="zh-CN" altLang="en-US" dirty="0" smtClean="0"/>
              <a:t>滴</a:t>
            </a:r>
            <a:r>
              <a:rPr lang="en-US" dirty="0" smtClean="0"/>
              <a:t>/min,</a:t>
            </a:r>
            <a:r>
              <a:rPr lang="zh-CN" altLang="en-US" dirty="0" smtClean="0"/>
              <a:t>患者发生皮肤血管不良反应少</a:t>
            </a:r>
            <a:r>
              <a:rPr lang="en-US" dirty="0" smtClean="0"/>
              <a:t>,</a:t>
            </a:r>
            <a:r>
              <a:rPr lang="zh-CN" altLang="en-US" dirty="0" smtClean="0"/>
              <a:t>且所需输液时间适宜</a:t>
            </a:r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596" y="571480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4800" b="1" dirty="0" smtClean="0"/>
              <a:t>计算举例</a:t>
            </a:r>
            <a:endParaRPr lang="zh-CN" altLang="en-US" sz="48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1785926"/>
            <a:ext cx="8229600" cy="4525963"/>
          </a:xfrm>
        </p:spPr>
        <p:txBody>
          <a:bodyPr>
            <a:normAutofit/>
          </a:bodyPr>
          <a:lstStyle/>
          <a:p>
            <a:r>
              <a:rPr lang="zh-CN" altLang="en-US" dirty="0" smtClean="0">
                <a:hlinkClick r:id="rId2"/>
              </a:rPr>
              <a:t>注射用磷霉素钠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    本品静脉滴注速度宜缓慢，每次静脉滴注时间在</a:t>
            </a:r>
            <a:r>
              <a:rPr lang="en-US" altLang="zh-CN" dirty="0" smtClean="0"/>
              <a:t>1-2</a:t>
            </a:r>
            <a:r>
              <a:rPr lang="zh-CN" altLang="en-US" dirty="0" smtClean="0"/>
              <a:t>小时以上，计算每分钟滴数？</a:t>
            </a:r>
            <a:endParaRPr lang="en-US" altLang="zh-CN" dirty="0" smtClean="0"/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    严格</a:t>
            </a:r>
            <a:r>
              <a:rPr lang="zh-CN" altLang="en-US" dirty="0" smtClean="0"/>
              <a:t>控制磷霉素静脉滴注速度可以显著减少其所致的不良反应</a:t>
            </a:r>
            <a:r>
              <a:rPr lang="en-US" dirty="0" smtClean="0"/>
              <a:t>.</a:t>
            </a:r>
            <a:endParaRPr lang="zh-CN" altLang="en-US" dirty="0" smtClean="0"/>
          </a:p>
          <a:p>
            <a:pPr>
              <a:buNone/>
            </a:pPr>
            <a:endParaRPr lang="zh-CN" altLang="en-US" dirty="0" smtClean="0"/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1214422"/>
            <a:ext cx="8229600" cy="4525963"/>
          </a:xfrm>
        </p:spPr>
        <p:txBody>
          <a:bodyPr/>
          <a:lstStyle/>
          <a:p>
            <a:r>
              <a:rPr lang="zh-CN" altLang="en-US" dirty="0" smtClean="0"/>
              <a:t>静脉输液是护士在临床广泛应用的一项基础护理操作，输液速度是整个输液过程的重要部分。在临床工作繁忙时，对静脉输液速度容易造成忽略，输液速度有过快或过慢、滴速暂停等现象，直接影响了临床治疗的目的和疗效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596" y="571480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4800" b="1" dirty="0" smtClean="0"/>
              <a:t>输液滴速与时间的</a:t>
            </a:r>
            <a:r>
              <a:rPr lang="en-US" sz="4800" b="1" dirty="0" err="1" smtClean="0">
                <a:hlinkClick r:id="rId2"/>
              </a:rPr>
              <a:t>计算</a:t>
            </a:r>
            <a:endParaRPr lang="zh-CN" altLang="en-US" sz="48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2071678"/>
            <a:ext cx="8229600" cy="4525963"/>
          </a:xfrm>
        </p:spPr>
        <p:txBody>
          <a:bodyPr/>
          <a:lstStyle/>
          <a:p>
            <a:r>
              <a:rPr lang="zh-CN" altLang="en-US" dirty="0" smtClean="0"/>
              <a:t>目前临床上常用的一次性输液器因不同厂家生产的输液器管径不同</a:t>
            </a:r>
            <a:r>
              <a:rPr lang="en-US" dirty="0" smtClean="0"/>
              <a:t>,</a:t>
            </a:r>
            <a:r>
              <a:rPr lang="zh-CN" altLang="en-US" dirty="0" smtClean="0"/>
              <a:t>滴系数有</a:t>
            </a:r>
            <a:r>
              <a:rPr lang="en-US" dirty="0" smtClean="0"/>
              <a:t>10/</a:t>
            </a:r>
            <a:r>
              <a:rPr lang="en-US" dirty="0" err="1" smtClean="0"/>
              <a:t>mL</a:t>
            </a:r>
            <a:r>
              <a:rPr lang="zh-CN" altLang="en-US" dirty="0" smtClean="0"/>
              <a:t>、</a:t>
            </a:r>
            <a:r>
              <a:rPr lang="en-US" dirty="0" smtClean="0"/>
              <a:t>15/</a:t>
            </a:r>
            <a:r>
              <a:rPr lang="en-US" dirty="0" err="1" smtClean="0"/>
              <a:t>mL</a:t>
            </a:r>
            <a:r>
              <a:rPr lang="zh-CN" altLang="en-US" dirty="0" smtClean="0"/>
              <a:t>、</a:t>
            </a:r>
            <a:r>
              <a:rPr lang="en-US" dirty="0" smtClean="0"/>
              <a:t>20/</a:t>
            </a:r>
            <a:r>
              <a:rPr lang="en-US" dirty="0" err="1" smtClean="0"/>
              <a:t>mL</a:t>
            </a:r>
            <a:r>
              <a:rPr lang="en-US" dirty="0" smtClean="0"/>
              <a:t> 3</a:t>
            </a:r>
            <a:r>
              <a:rPr lang="zh-CN" altLang="en-US" dirty="0" smtClean="0"/>
              <a:t>种型号</a:t>
            </a:r>
            <a:r>
              <a:rPr lang="en-US" dirty="0" smtClean="0"/>
              <a:t>.</a:t>
            </a:r>
          </a:p>
          <a:p>
            <a:pPr>
              <a:buNone/>
            </a:pPr>
            <a:endParaRPr lang="en-US" dirty="0" smtClean="0"/>
          </a:p>
          <a:p>
            <a:r>
              <a:rPr lang="zh-CN" altLang="en-US" dirty="0" smtClean="0"/>
              <a:t>每小时</a:t>
            </a:r>
            <a:r>
              <a:rPr lang="zh-CN" altLang="en-US" dirty="0" smtClean="0"/>
              <a:t>输入液体毫升数</a:t>
            </a:r>
            <a:r>
              <a:rPr lang="en-US" dirty="0" smtClean="0"/>
              <a:t>(L/h</a:t>
            </a:r>
            <a:r>
              <a:rPr lang="en-US" dirty="0" smtClean="0"/>
              <a:t>)</a:t>
            </a:r>
          </a:p>
          <a:p>
            <a:pPr>
              <a:buNone/>
            </a:pPr>
            <a:r>
              <a:rPr lang="en-US" dirty="0" smtClean="0"/>
              <a:t>                   =</a:t>
            </a:r>
            <a:r>
              <a:rPr lang="zh-CN" altLang="en-US" dirty="0" smtClean="0"/>
              <a:t>每分钟滴数</a:t>
            </a:r>
            <a:r>
              <a:rPr lang="en-US" dirty="0" smtClean="0"/>
              <a:t>×60÷</a:t>
            </a:r>
            <a:r>
              <a:rPr lang="zh-CN" altLang="en-US" dirty="0" smtClean="0"/>
              <a:t>滴系数</a:t>
            </a:r>
            <a:r>
              <a:rPr lang="en-US" dirty="0" smtClean="0"/>
              <a:t>.</a:t>
            </a:r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596" y="571480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4800" b="1" dirty="0" smtClean="0"/>
              <a:t>输液滴速与时间的</a:t>
            </a:r>
            <a:r>
              <a:rPr lang="en-US" sz="4800" b="1" dirty="0" err="1" smtClean="0">
                <a:hlinkClick r:id="rId2"/>
              </a:rPr>
              <a:t>计算</a:t>
            </a:r>
            <a:endParaRPr lang="zh-CN" altLang="en-US" sz="48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2071678"/>
            <a:ext cx="8229600" cy="4525963"/>
          </a:xfrm>
        </p:spPr>
        <p:txBody>
          <a:bodyPr/>
          <a:lstStyle/>
          <a:p>
            <a:r>
              <a:rPr lang="zh-CN" altLang="en-US" dirty="0" smtClean="0"/>
              <a:t>滴</a:t>
            </a:r>
            <a:r>
              <a:rPr lang="zh-CN" altLang="en-US" dirty="0" smtClean="0"/>
              <a:t>系数为</a:t>
            </a:r>
            <a:r>
              <a:rPr lang="en-US" dirty="0" smtClean="0"/>
              <a:t>10/</a:t>
            </a:r>
            <a:r>
              <a:rPr lang="en-US" dirty="0" err="1" smtClean="0"/>
              <a:t>mL</a:t>
            </a:r>
            <a:r>
              <a:rPr lang="zh-CN" altLang="en-US" dirty="0" smtClean="0"/>
              <a:t>时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 </a:t>
            </a:r>
            <a:r>
              <a:rPr lang="en-US" altLang="zh-CN" dirty="0" smtClean="0"/>
              <a:t>      </a:t>
            </a:r>
            <a:r>
              <a:rPr lang="zh-CN" altLang="en-US" dirty="0" smtClean="0"/>
              <a:t>每小时</a:t>
            </a:r>
            <a:r>
              <a:rPr lang="zh-CN" altLang="en-US" dirty="0" smtClean="0"/>
              <a:t>输入液体毫升数</a:t>
            </a:r>
            <a:r>
              <a:rPr lang="en-US" dirty="0" smtClean="0"/>
              <a:t>=</a:t>
            </a:r>
            <a:r>
              <a:rPr lang="zh-CN" altLang="en-US" dirty="0" smtClean="0"/>
              <a:t>每分钟滴数</a:t>
            </a:r>
            <a:r>
              <a:rPr lang="en-US" dirty="0" smtClean="0"/>
              <a:t>×6</a:t>
            </a:r>
            <a:r>
              <a:rPr lang="en-US" dirty="0" smtClean="0"/>
              <a:t>;</a:t>
            </a:r>
          </a:p>
          <a:p>
            <a:r>
              <a:rPr lang="zh-CN" altLang="en-US" dirty="0" smtClean="0"/>
              <a:t>滴</a:t>
            </a:r>
            <a:r>
              <a:rPr lang="zh-CN" altLang="en-US" dirty="0" smtClean="0"/>
              <a:t>系数为</a:t>
            </a:r>
            <a:r>
              <a:rPr lang="en-US" dirty="0" smtClean="0"/>
              <a:t>15/</a:t>
            </a:r>
            <a:r>
              <a:rPr lang="en-US" dirty="0" err="1" smtClean="0"/>
              <a:t>mL</a:t>
            </a:r>
            <a:r>
              <a:rPr lang="zh-CN" altLang="en-US" dirty="0" smtClean="0"/>
              <a:t>时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       每小时</a:t>
            </a:r>
            <a:r>
              <a:rPr lang="zh-CN" altLang="en-US" dirty="0" smtClean="0"/>
              <a:t>输入液体毫升数</a:t>
            </a:r>
            <a:r>
              <a:rPr lang="en-US" dirty="0" smtClean="0"/>
              <a:t>=</a:t>
            </a:r>
            <a:r>
              <a:rPr lang="zh-CN" altLang="en-US" dirty="0" smtClean="0"/>
              <a:t>每分钟滴数</a:t>
            </a:r>
            <a:r>
              <a:rPr lang="en-US" dirty="0" smtClean="0"/>
              <a:t>×4</a:t>
            </a:r>
            <a:r>
              <a:rPr lang="en-US" dirty="0" smtClean="0"/>
              <a:t>;</a:t>
            </a:r>
          </a:p>
          <a:p>
            <a:r>
              <a:rPr lang="zh-CN" altLang="en-US" dirty="0" smtClean="0"/>
              <a:t>滴</a:t>
            </a:r>
            <a:r>
              <a:rPr lang="zh-CN" altLang="en-US" dirty="0" smtClean="0"/>
              <a:t>系数为</a:t>
            </a:r>
            <a:r>
              <a:rPr lang="en-US" dirty="0" smtClean="0"/>
              <a:t>20/</a:t>
            </a:r>
            <a:r>
              <a:rPr lang="en-US" dirty="0" err="1" smtClean="0"/>
              <a:t>mL</a:t>
            </a:r>
            <a:r>
              <a:rPr lang="zh-CN" altLang="en-US" dirty="0" smtClean="0"/>
              <a:t>时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       每小时</a:t>
            </a:r>
            <a:r>
              <a:rPr lang="zh-CN" altLang="en-US" dirty="0" smtClean="0"/>
              <a:t>输入液体毫升数</a:t>
            </a:r>
            <a:r>
              <a:rPr lang="en-US" dirty="0" smtClean="0"/>
              <a:t>=</a:t>
            </a:r>
            <a:r>
              <a:rPr lang="zh-CN" altLang="en-US" dirty="0" smtClean="0"/>
              <a:t>每分钟滴数</a:t>
            </a:r>
            <a:r>
              <a:rPr lang="en-US" dirty="0" smtClean="0"/>
              <a:t>×3.</a:t>
            </a:r>
            <a:endParaRPr lang="zh-CN" altLang="en-US" dirty="0" smtClean="0"/>
          </a:p>
          <a:p>
            <a:pPr>
              <a:buNone/>
            </a:pPr>
            <a:r>
              <a:rPr lang="en-US" dirty="0" smtClean="0"/>
              <a:t>.</a:t>
            </a:r>
            <a:endParaRPr lang="zh-CN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596" y="571480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4800" b="1" dirty="0" smtClean="0"/>
              <a:t>输液滴速与时间的</a:t>
            </a:r>
            <a:r>
              <a:rPr lang="en-US" sz="4800" b="1" dirty="0" err="1" smtClean="0">
                <a:hlinkClick r:id="rId2"/>
              </a:rPr>
              <a:t>计算</a:t>
            </a:r>
            <a:endParaRPr lang="zh-CN" altLang="en-US" sz="48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2071678"/>
            <a:ext cx="8229600" cy="4525963"/>
          </a:xfrm>
        </p:spPr>
        <p:txBody>
          <a:bodyPr/>
          <a:lstStyle/>
          <a:p>
            <a:r>
              <a:rPr lang="zh-CN" altLang="en-US" dirty="0" smtClean="0"/>
              <a:t>在输入液体</a:t>
            </a:r>
            <a:r>
              <a:rPr lang="zh-CN" altLang="en-US" dirty="0" smtClean="0"/>
              <a:t>前，首先</a:t>
            </a:r>
            <a:r>
              <a:rPr lang="zh-CN" altLang="en-US" dirty="0" smtClean="0"/>
              <a:t>要根据患者的病情轻、重、年龄、身高、体重、用药种类、心肺功能、输液目的来计算输液速度和时间。</a:t>
            </a:r>
            <a:endParaRPr lang="zh-CN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596" y="571480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4800" b="1" dirty="0" smtClean="0"/>
              <a:t>输液滴速与时间的</a:t>
            </a:r>
            <a:r>
              <a:rPr lang="en-US" sz="4800" b="1" dirty="0" err="1" smtClean="0">
                <a:hlinkClick r:id="rId2"/>
              </a:rPr>
              <a:t>计算</a:t>
            </a:r>
            <a:endParaRPr lang="zh-CN" altLang="en-US" sz="48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1785926"/>
            <a:ext cx="8229600" cy="4525963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每分钟滴数（</a:t>
            </a:r>
            <a:r>
              <a:rPr lang="en-US" altLang="zh-CN" dirty="0" err="1" smtClean="0"/>
              <a:t>gtt</a:t>
            </a:r>
            <a:r>
              <a:rPr lang="en-US" altLang="zh-CN" dirty="0" smtClean="0"/>
              <a:t>/min</a:t>
            </a:r>
            <a:r>
              <a:rPr lang="zh-CN" altLang="en-US" dirty="0" smtClean="0"/>
              <a:t>）</a:t>
            </a:r>
            <a:r>
              <a:rPr lang="en-US" altLang="zh-CN" dirty="0" smtClean="0"/>
              <a:t>=</a:t>
            </a:r>
          </a:p>
          <a:p>
            <a:pPr>
              <a:buNone/>
            </a:pPr>
            <a:r>
              <a:rPr lang="zh-CN" altLang="en-US" u="sng" dirty="0" smtClean="0"/>
              <a:t>    输入液体总量（</a:t>
            </a:r>
            <a:r>
              <a:rPr lang="en-US" altLang="zh-CN" u="sng" dirty="0" smtClean="0"/>
              <a:t>ml</a:t>
            </a:r>
            <a:r>
              <a:rPr lang="zh-CN" altLang="en-US" u="sng" dirty="0" smtClean="0"/>
              <a:t>） </a:t>
            </a:r>
            <a:r>
              <a:rPr lang="en-US" altLang="zh-CN" u="sng" dirty="0" smtClean="0"/>
              <a:t>×</a:t>
            </a:r>
            <a:r>
              <a:rPr lang="zh-CN" altLang="en-US" u="sng" dirty="0" smtClean="0"/>
              <a:t>点滴系数（</a:t>
            </a:r>
            <a:r>
              <a:rPr lang="en-US" altLang="zh-CN" u="sng" dirty="0" err="1" smtClean="0"/>
              <a:t>gtt</a:t>
            </a:r>
            <a:r>
              <a:rPr lang="en-US" altLang="zh-CN" u="sng" dirty="0" smtClean="0"/>
              <a:t>/ml</a:t>
            </a:r>
            <a:r>
              <a:rPr lang="zh-CN" altLang="en-US" u="sng" dirty="0" smtClean="0"/>
              <a:t>）</a:t>
            </a:r>
            <a:endParaRPr lang="en-US" altLang="zh-CN" u="sng" dirty="0" smtClean="0"/>
          </a:p>
          <a:p>
            <a:pPr>
              <a:buNone/>
            </a:pPr>
            <a:r>
              <a:rPr lang="en-US" altLang="zh-CN" dirty="0" smtClean="0"/>
              <a:t> </a:t>
            </a:r>
            <a:r>
              <a:rPr lang="en-US" altLang="zh-CN" dirty="0" smtClean="0"/>
              <a:t>          </a:t>
            </a:r>
            <a:r>
              <a:rPr lang="zh-CN" altLang="en-US" dirty="0" smtClean="0"/>
              <a:t>输液总时间（</a:t>
            </a:r>
            <a:r>
              <a:rPr lang="en-US" altLang="zh-CN" dirty="0" smtClean="0"/>
              <a:t>h</a:t>
            </a:r>
            <a:r>
              <a:rPr lang="zh-CN" altLang="en-US" dirty="0" smtClean="0"/>
              <a:t>）</a:t>
            </a:r>
            <a:r>
              <a:rPr lang="en-US" altLang="zh-CN" dirty="0" smtClean="0"/>
              <a:t> </a:t>
            </a:r>
            <a:r>
              <a:rPr lang="en-US" altLang="zh-CN" dirty="0" smtClean="0"/>
              <a:t>×60min/h </a:t>
            </a:r>
          </a:p>
          <a:p>
            <a:pPr>
              <a:buNone/>
            </a:pPr>
            <a:endParaRPr lang="en-US" altLang="zh-CN" dirty="0" smtClean="0"/>
          </a:p>
          <a:p>
            <a:r>
              <a:rPr lang="zh-CN" altLang="en-US" dirty="0" smtClean="0"/>
              <a:t>输液</a:t>
            </a:r>
            <a:r>
              <a:rPr lang="zh-CN" altLang="en-US" dirty="0" smtClean="0"/>
              <a:t>所需</a:t>
            </a:r>
            <a:r>
              <a:rPr lang="zh-CN" altLang="en-US" dirty="0" smtClean="0"/>
              <a:t>时间</a:t>
            </a:r>
            <a:r>
              <a:rPr lang="zh-CN" altLang="en-US" dirty="0" smtClean="0"/>
              <a:t>（</a:t>
            </a:r>
            <a:r>
              <a:rPr lang="en-US" altLang="zh-CN" dirty="0" smtClean="0"/>
              <a:t>h</a:t>
            </a:r>
            <a:r>
              <a:rPr lang="zh-CN" altLang="en-US" dirty="0" smtClean="0"/>
              <a:t>）</a:t>
            </a:r>
            <a:r>
              <a:rPr lang="en-US" altLang="zh-CN" dirty="0" smtClean="0"/>
              <a:t>=</a:t>
            </a:r>
            <a:endParaRPr lang="en-US" altLang="zh-CN" dirty="0" smtClean="0"/>
          </a:p>
          <a:p>
            <a:pPr>
              <a:buNone/>
            </a:pPr>
            <a:r>
              <a:rPr lang="zh-CN" altLang="en-US" u="sng" dirty="0" smtClean="0"/>
              <a:t>    输入液体总量（</a:t>
            </a:r>
            <a:r>
              <a:rPr lang="en-US" altLang="zh-CN" u="sng" dirty="0" smtClean="0"/>
              <a:t>ml</a:t>
            </a:r>
            <a:r>
              <a:rPr lang="zh-CN" altLang="en-US" u="sng" dirty="0" smtClean="0"/>
              <a:t>） </a:t>
            </a:r>
            <a:r>
              <a:rPr lang="en-US" altLang="zh-CN" u="sng" dirty="0" smtClean="0"/>
              <a:t>×</a:t>
            </a:r>
            <a:r>
              <a:rPr lang="zh-CN" altLang="en-US" u="sng" dirty="0" smtClean="0"/>
              <a:t>点滴系数（</a:t>
            </a:r>
            <a:r>
              <a:rPr lang="en-US" altLang="zh-CN" u="sng" dirty="0" err="1" smtClean="0"/>
              <a:t>gtt</a:t>
            </a:r>
            <a:r>
              <a:rPr lang="en-US" altLang="zh-CN" u="sng" dirty="0" smtClean="0"/>
              <a:t>/ml</a:t>
            </a:r>
            <a:r>
              <a:rPr lang="zh-CN" altLang="en-US" u="sng" dirty="0" smtClean="0"/>
              <a:t>）</a:t>
            </a:r>
            <a:endParaRPr lang="en-US" altLang="zh-CN" u="sng" dirty="0" smtClean="0"/>
          </a:p>
          <a:p>
            <a:pPr>
              <a:buNone/>
            </a:pPr>
            <a:r>
              <a:rPr lang="zh-CN" altLang="en-US" dirty="0" smtClean="0"/>
              <a:t>          每分钟</a:t>
            </a:r>
            <a:r>
              <a:rPr lang="zh-CN" altLang="en-US" dirty="0" smtClean="0"/>
              <a:t>滴数（</a:t>
            </a:r>
            <a:r>
              <a:rPr lang="en-US" altLang="zh-CN" dirty="0" err="1" smtClean="0"/>
              <a:t>gtt</a:t>
            </a:r>
            <a:r>
              <a:rPr lang="en-US" altLang="zh-CN" dirty="0" smtClean="0"/>
              <a:t>/min</a:t>
            </a:r>
            <a:r>
              <a:rPr lang="zh-CN" altLang="en-US" dirty="0" smtClean="0"/>
              <a:t>） </a:t>
            </a:r>
            <a:r>
              <a:rPr lang="en-US" altLang="zh-CN" dirty="0" smtClean="0"/>
              <a:t>×</a:t>
            </a:r>
            <a:r>
              <a:rPr lang="en-US" altLang="zh-CN" dirty="0" smtClean="0"/>
              <a:t>60min/h </a:t>
            </a:r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596" y="571480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4800" b="1" dirty="0" smtClean="0"/>
              <a:t>输液速度分类</a:t>
            </a:r>
            <a:endParaRPr lang="zh-CN" altLang="en-US" sz="48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1785926"/>
            <a:ext cx="8229600" cy="4525963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一般速度的药液</a:t>
            </a:r>
            <a:r>
              <a:rPr lang="en-US" dirty="0" smtClean="0"/>
              <a:t>  </a:t>
            </a:r>
            <a:endParaRPr lang="zh-CN" altLang="en-US" dirty="0" smtClean="0"/>
          </a:p>
          <a:p>
            <a:r>
              <a:rPr lang="zh-CN" altLang="en-US" dirty="0" smtClean="0"/>
              <a:t>　　其主要用于补充每日正常生理消耗量或为了输入某些治疗药物（如抗生素、激素、维生素、止血药或其他疾病的辅助药等）。这类输液速度宜每分钟</a:t>
            </a:r>
            <a:r>
              <a:rPr lang="en-US" dirty="0" smtClean="0"/>
              <a:t>40</a:t>
            </a:r>
            <a:r>
              <a:rPr lang="zh-CN" altLang="en-US" dirty="0" smtClean="0"/>
              <a:t>滴～</a:t>
            </a:r>
            <a:r>
              <a:rPr lang="en-US" dirty="0" smtClean="0"/>
              <a:t>60</a:t>
            </a:r>
            <a:r>
              <a:rPr lang="zh-CN" altLang="en-US" dirty="0" smtClean="0"/>
              <a:t>滴，小儿每分钟</a:t>
            </a:r>
            <a:r>
              <a:rPr lang="en-US" dirty="0" smtClean="0"/>
              <a:t>20</a:t>
            </a:r>
            <a:r>
              <a:rPr lang="zh-CN" altLang="en-US" dirty="0" smtClean="0"/>
              <a:t>滴～</a:t>
            </a:r>
            <a:r>
              <a:rPr lang="en-US" dirty="0" smtClean="0"/>
              <a:t>40</a:t>
            </a:r>
            <a:r>
              <a:rPr lang="zh-CN" altLang="en-US" dirty="0" smtClean="0"/>
              <a:t>滴［</a:t>
            </a:r>
            <a:r>
              <a:rPr lang="en-US" dirty="0" smtClean="0"/>
              <a:t>1</a:t>
            </a:r>
            <a:r>
              <a:rPr lang="zh-CN" altLang="en-US" dirty="0" smtClean="0"/>
              <a:t>］。</a:t>
            </a:r>
            <a:endParaRPr lang="en-US" altLang="zh-CN" dirty="0" smtClean="0"/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596" y="571480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4800" b="1" dirty="0" smtClean="0"/>
              <a:t>输液速度分类</a:t>
            </a:r>
            <a:endParaRPr lang="zh-CN" altLang="en-US" sz="48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1785926"/>
            <a:ext cx="8229600" cy="4525963"/>
          </a:xfrm>
        </p:spPr>
        <p:txBody>
          <a:bodyPr>
            <a:normAutofit lnSpcReduction="10000"/>
          </a:bodyPr>
          <a:lstStyle/>
          <a:p>
            <a:r>
              <a:rPr lang="zh-CN" altLang="en-US" dirty="0" smtClean="0"/>
              <a:t>输入生理盐水时不宜过快</a:t>
            </a:r>
            <a:r>
              <a:rPr lang="en-US" dirty="0" smtClean="0"/>
              <a:t>  </a:t>
            </a:r>
            <a:endParaRPr lang="zh-CN" altLang="en-US" dirty="0" smtClean="0"/>
          </a:p>
          <a:p>
            <a:r>
              <a:rPr lang="zh-CN" altLang="en-US" dirty="0" smtClean="0"/>
              <a:t>　　因为生理盐水中，只有钠的浓度和血浆相近似，而氯的含量都远远高于血浆浓度（生理盐水的氯浓度</a:t>
            </a:r>
            <a:r>
              <a:rPr lang="en-US" dirty="0" smtClean="0"/>
              <a:t>154 </a:t>
            </a:r>
            <a:r>
              <a:rPr lang="en-US" dirty="0" err="1" smtClean="0"/>
              <a:t>mmol</a:t>
            </a:r>
            <a:r>
              <a:rPr lang="en-US" dirty="0" smtClean="0"/>
              <a:t>/L,</a:t>
            </a:r>
            <a:r>
              <a:rPr lang="zh-CN" altLang="en-US" dirty="0" smtClean="0"/>
              <a:t>血浆的氯浓度只有</a:t>
            </a:r>
            <a:r>
              <a:rPr lang="en-US" dirty="0" smtClean="0"/>
              <a:t>103 </a:t>
            </a:r>
            <a:r>
              <a:rPr lang="en-US" dirty="0" err="1" smtClean="0"/>
              <a:t>mmol</a:t>
            </a:r>
            <a:r>
              <a:rPr lang="en-US" dirty="0" smtClean="0"/>
              <a:t>/L</a:t>
            </a:r>
            <a:r>
              <a:rPr lang="zh-CN" altLang="en-US" dirty="0" smtClean="0"/>
              <a:t>），输液过快，可使氯离子在体内迅速增多，肾功能健全时，过多的氯离子尚可由尿中排出，以保持离子间的平衡；如肾功能不全，则容易造成高氯性酸中毒。</a:t>
            </a:r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596" y="571480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4800" b="1" dirty="0" smtClean="0"/>
              <a:t>输液速度分类</a:t>
            </a:r>
            <a:endParaRPr lang="zh-CN" altLang="en-US" sz="48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1785926"/>
            <a:ext cx="8229600" cy="4525963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输入葡萄糖液体时</a:t>
            </a:r>
            <a:r>
              <a:rPr lang="en-US" dirty="0" smtClean="0"/>
              <a:t>  </a:t>
            </a:r>
            <a:endParaRPr lang="zh-CN" altLang="en-US" dirty="0" smtClean="0"/>
          </a:p>
          <a:p>
            <a:r>
              <a:rPr lang="zh-CN" altLang="en-US" dirty="0" smtClean="0"/>
              <a:t>　　速度过快，机体对葡萄糖不能充分利用，部分葡萄糖就会从尿中排出。一般每公斤体重每小时接受葡萄糖的限度约为</a:t>
            </a:r>
            <a:r>
              <a:rPr lang="en-US" dirty="0" smtClean="0"/>
              <a:t>0.5 g</a:t>
            </a:r>
            <a:r>
              <a:rPr lang="zh-CN" altLang="en-US" dirty="0" smtClean="0"/>
              <a:t>。成人输液</a:t>
            </a:r>
            <a:r>
              <a:rPr lang="en-US" dirty="0" smtClean="0"/>
              <a:t>10%</a:t>
            </a:r>
            <a:r>
              <a:rPr lang="zh-CN" altLang="en-US" dirty="0" smtClean="0"/>
              <a:t>葡萄糖时，以每分钟</a:t>
            </a:r>
            <a:r>
              <a:rPr lang="en-US" dirty="0" smtClean="0"/>
              <a:t>40</a:t>
            </a:r>
            <a:r>
              <a:rPr lang="zh-CN" altLang="en-US" dirty="0" smtClean="0"/>
              <a:t>滴</a:t>
            </a:r>
            <a:r>
              <a:rPr lang="en-US" dirty="0" smtClean="0"/>
              <a:t>~60</a:t>
            </a:r>
            <a:r>
              <a:rPr lang="zh-CN" altLang="en-US" dirty="0" smtClean="0"/>
              <a:t>滴为宜。</a:t>
            </a:r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龙腾四海">
  <a:themeElements>
    <a:clrScheme name="龙腾四海">
      <a:dk1>
        <a:sysClr val="windowText" lastClr="000000"/>
      </a:dk1>
      <a:lt1>
        <a:sysClr val="window" lastClr="C1E3C6"/>
      </a:lt1>
      <a:dk2>
        <a:srgbClr val="001B36"/>
      </a:dk2>
      <a:lt2>
        <a:srgbClr val="EDF8FE"/>
      </a:lt2>
      <a:accent1>
        <a:srgbClr val="477AB1"/>
      </a:accent1>
      <a:accent2>
        <a:srgbClr val="51848E"/>
      </a:accent2>
      <a:accent3>
        <a:srgbClr val="7B9B57"/>
      </a:accent3>
      <a:accent4>
        <a:srgbClr val="8B8D8C"/>
      </a:accent4>
      <a:accent5>
        <a:srgbClr val="8B7396"/>
      </a:accent5>
      <a:accent6>
        <a:srgbClr val="E89A53"/>
      </a:accent6>
      <a:hlink>
        <a:srgbClr val="0080FF"/>
      </a:hlink>
      <a:folHlink>
        <a:srgbClr val="FF00FF"/>
      </a:folHlink>
    </a:clrScheme>
    <a:fontScheme name="龙腾四海">
      <a:majorFont>
        <a:latin typeface="Maiandra GD"/>
        <a:ea typeface=""/>
        <a:cs typeface=""/>
        <a:font script="CYRL" typeface="Times New Roman"/>
        <a:font script="GREK" typeface="Times New Roman"/>
        <a:font script="Jpan" typeface="ＭＳ Ｐゴシック"/>
        <a:font script="Hang" typeface="HY중고딕"/>
        <a:font script="Hans" typeface="隶书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ambria"/>
        <a:ea typeface=""/>
        <a:cs typeface=""/>
        <a:font script="Jpan" typeface="ＭＳ Ｐ明朝"/>
        <a:font script="Hang" typeface="HY견명조"/>
        <a:font script="Hans" typeface="华文楷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龙腾四海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hueMod val="100000"/>
                <a:satMod val="250000"/>
              </a:schemeClr>
            </a:gs>
            <a:gs pos="75000">
              <a:schemeClr val="phClr">
                <a:tint val="80000"/>
                <a:shade val="100000"/>
                <a:hueMod val="100000"/>
                <a:satMod val="375000"/>
              </a:schemeClr>
            </a:gs>
            <a:gs pos="100000">
              <a:schemeClr val="phClr">
                <a:tint val="50000"/>
                <a:shade val="100000"/>
                <a:hueMod val="100000"/>
                <a:satMod val="5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50000"/>
                <a:hueMod val="100000"/>
                <a:satMod val="100000"/>
              </a:schemeClr>
              <a:schemeClr val="phClr">
                <a:tint val="100000"/>
                <a:shade val="75000"/>
                <a:hueMod val="100000"/>
                <a:satMod val="100000"/>
              </a:schemeClr>
            </a:duotone>
          </a:blip>
          <a:tile tx="0" ty="0" sx="50000" sy="50000" flip="none" algn="ctr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  <a:scene3d>
            <a:camera prst="orthographicFront" fov="0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2700" h="12700" prst="relaxedInset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  <a:outerShdw blurRad="44450" dist="50800" dir="3300000" sx="99000" sy="99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contrasting" dir="tl">
              <a:rot lat="0" lon="0" rev="14220000"/>
            </a:lightRig>
          </a:scene3d>
          <a:sp3d prstMaterial="dkEdge">
            <a:bevelT w="63500" h="63500"/>
            <a:bevelB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bg1">
                <a:tint val="100000"/>
                <a:shade val="100000"/>
                <a:hueMod val="100000"/>
                <a:satMod val="150000"/>
              </a:schemeClr>
            </a:gs>
            <a:gs pos="55000">
              <a:schemeClr val="bg1">
                <a:tint val="100000"/>
                <a:shade val="90000"/>
                <a:hueMod val="100000"/>
                <a:satMod val="375000"/>
              </a:schemeClr>
            </a:gs>
            <a:gs pos="100000">
              <a:schemeClr val="phClr">
                <a:tint val="88000"/>
                <a:shade val="100000"/>
                <a:hueMod val="100000"/>
                <a:satMod val="500000"/>
              </a:schemeClr>
            </a:gs>
          </a:gsLst>
          <a:lin ang="5400000" scaled="1"/>
        </a:gradFill>
        <a:blipFill>
          <a:blip xmlns:r="http://schemas.openxmlformats.org/officeDocument/2006/relationships" r:embed="rId2">
            <a:duotone>
              <a:schemeClr val="phClr">
                <a:shade val="30000"/>
                <a:satMod val="555000"/>
              </a:schemeClr>
              <a:schemeClr val="phClr">
                <a:tint val="96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Dragon</Template>
  <TotalTime>75</TotalTime>
  <Words>490</Words>
  <Application>Microsoft Office PowerPoint</Application>
  <PresentationFormat>全屏显示(4:3)</PresentationFormat>
  <Paragraphs>58</Paragraphs>
  <Slides>15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龙腾四海</vt:lpstr>
      <vt:lpstr>静脉输液速度的确定与掌握 </vt:lpstr>
      <vt:lpstr>幻灯片 2</vt:lpstr>
      <vt:lpstr>输液滴速与时间的计算</vt:lpstr>
      <vt:lpstr>输液滴速与时间的计算</vt:lpstr>
      <vt:lpstr>输液滴速与时间的计算</vt:lpstr>
      <vt:lpstr>输液滴速与时间的计算</vt:lpstr>
      <vt:lpstr>输液速度分类</vt:lpstr>
      <vt:lpstr>输液速度分类</vt:lpstr>
      <vt:lpstr>输液速度分类</vt:lpstr>
      <vt:lpstr>输液速度分类</vt:lpstr>
      <vt:lpstr>输液速度分类</vt:lpstr>
      <vt:lpstr>输液速度分类</vt:lpstr>
      <vt:lpstr>计算举例</vt:lpstr>
      <vt:lpstr>计算举例</vt:lpstr>
      <vt:lpstr>计算举例</vt:lpstr>
    </vt:vector>
  </TitlesOfParts>
  <Company>cscec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静脉输液速度的确定与掌握 </dc:title>
  <dc:creator>wang</dc:creator>
  <cp:lastModifiedBy>wang</cp:lastModifiedBy>
  <cp:revision>12</cp:revision>
  <dcterms:created xsi:type="dcterms:W3CDTF">2010-10-11T10:39:19Z</dcterms:created>
  <dcterms:modified xsi:type="dcterms:W3CDTF">2010-10-11T11:54:31Z</dcterms:modified>
</cp:coreProperties>
</file>