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4" r:id="rId6"/>
    <p:sldId id="265" r:id="rId7"/>
    <p:sldId id="270" r:id="rId8"/>
    <p:sldId id="266" r:id="rId9"/>
    <p:sldId id="267" r:id="rId10"/>
    <p:sldId id="272" r:id="rId11"/>
    <p:sldId id="268" r:id="rId12"/>
    <p:sldId id="269" r:id="rId13"/>
    <p:sldId id="271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2/6/2012</a:t>
            </a:fld>
            <a:endParaRPr 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2/6/2012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2/6/2012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2/6/2012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2/6/2012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2/6/2012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2/6/2012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2/6/2012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2/6/2012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2/6/2012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2/6/2012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C9B81F-C347-4BEF-BFDF-29C42F48304A}" type="datetimeFigureOut">
              <a:rPr lang="en-US" smtClean="0"/>
              <a:pPr/>
              <a:t>2/6/2012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心电图基本知识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00034" y="3214686"/>
            <a:ext cx="7854696" cy="1752600"/>
          </a:xfrm>
        </p:spPr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ransition>
    <p:wedg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/>
              <a:t>V3R:</a:t>
            </a:r>
            <a:r>
              <a:rPr lang="zh-CN" altLang="en-US" dirty="0" smtClean="0"/>
              <a:t>右胸前与</a:t>
            </a:r>
            <a:r>
              <a:rPr lang="en-US" dirty="0" smtClean="0"/>
              <a:t>V3</a:t>
            </a:r>
            <a:r>
              <a:rPr lang="zh-CN" altLang="en-US" dirty="0" smtClean="0"/>
              <a:t>相对应处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V4R</a:t>
            </a:r>
            <a:r>
              <a:rPr lang="zh-CN" altLang="en-US" dirty="0" smtClean="0"/>
              <a:t>：右胸前与</a:t>
            </a:r>
            <a:r>
              <a:rPr lang="en-US" dirty="0" smtClean="0"/>
              <a:t>V4</a:t>
            </a:r>
            <a:r>
              <a:rPr lang="zh-CN" altLang="en-US" dirty="0" smtClean="0"/>
              <a:t>相对应处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V5R: </a:t>
            </a:r>
            <a:r>
              <a:rPr lang="zh-CN" altLang="en-US" dirty="0" smtClean="0"/>
              <a:t>右胸前与</a:t>
            </a:r>
            <a:r>
              <a:rPr lang="en-US" dirty="0" smtClean="0"/>
              <a:t>V5</a:t>
            </a:r>
            <a:r>
              <a:rPr lang="zh-CN" altLang="en-US" dirty="0" smtClean="0"/>
              <a:t>相对应处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V7</a:t>
            </a:r>
            <a:r>
              <a:rPr lang="zh-CN" altLang="en-US" dirty="0" smtClean="0"/>
              <a:t>：左腋后线与</a:t>
            </a:r>
            <a:r>
              <a:rPr lang="en-US" dirty="0" smtClean="0"/>
              <a:t>V4</a:t>
            </a:r>
            <a:r>
              <a:rPr lang="zh-CN" altLang="en-US" dirty="0" smtClean="0"/>
              <a:t>同一水平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V8</a:t>
            </a:r>
            <a:r>
              <a:rPr lang="zh-CN" altLang="en-US" dirty="0" smtClean="0"/>
              <a:t>：左肩胛线与</a:t>
            </a:r>
            <a:r>
              <a:rPr lang="en-US" dirty="0" smtClean="0"/>
              <a:t>V4</a:t>
            </a:r>
            <a:r>
              <a:rPr lang="zh-CN" altLang="en-US" dirty="0" smtClean="0"/>
              <a:t>同一水平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V9</a:t>
            </a:r>
            <a:r>
              <a:rPr lang="zh-CN" altLang="en-US" dirty="0" smtClean="0"/>
              <a:t>：脊椎左缘与</a:t>
            </a:r>
            <a:r>
              <a:rPr lang="en-US" dirty="0" smtClean="0"/>
              <a:t>V4</a:t>
            </a:r>
            <a:r>
              <a:rPr lang="zh-CN" altLang="en-US" dirty="0" smtClean="0"/>
              <a:t>同一水平</a:t>
            </a: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58204" cy="141848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心电图各波形的正常范围和测量</a:t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285860"/>
            <a:ext cx="8258204" cy="5038740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1.P</a:t>
            </a:r>
            <a:r>
              <a:rPr lang="zh-CN" altLang="en-US" dirty="0" smtClean="0"/>
              <a:t>波：一般成圆拱状，宽度不超过</a:t>
            </a:r>
            <a:r>
              <a:rPr lang="en-US" dirty="0" smtClean="0"/>
              <a:t>0.11s</a:t>
            </a:r>
            <a:r>
              <a:rPr lang="zh-CN" altLang="en-US" dirty="0" smtClean="0"/>
              <a:t>，电压高度不超过</a:t>
            </a:r>
            <a:r>
              <a:rPr lang="en-US" dirty="0" smtClean="0"/>
              <a:t>0.25mV</a:t>
            </a:r>
            <a:r>
              <a:rPr lang="zh-CN" altLang="en-US" dirty="0" smtClean="0"/>
              <a:t>，</a:t>
            </a:r>
            <a:r>
              <a:rPr lang="en-US" dirty="0" smtClean="0"/>
              <a:t>P</a:t>
            </a:r>
            <a:r>
              <a:rPr lang="zh-CN" altLang="en-US" dirty="0" smtClean="0"/>
              <a:t>波在</a:t>
            </a:r>
            <a:r>
              <a:rPr lang="en-US" altLang="zh-CN" dirty="0" smtClean="0"/>
              <a:t>Ⅰ</a:t>
            </a:r>
            <a:r>
              <a:rPr lang="zh-CN" altLang="en-US" dirty="0" smtClean="0"/>
              <a:t>、</a:t>
            </a:r>
            <a:r>
              <a:rPr lang="en-US" altLang="zh-CN" dirty="0" smtClean="0"/>
              <a:t>Ⅱ</a:t>
            </a:r>
            <a:r>
              <a:rPr lang="zh-CN" altLang="en-US" dirty="0" smtClean="0"/>
              <a:t>、</a:t>
            </a:r>
            <a:r>
              <a:rPr lang="en-US" dirty="0" smtClean="0"/>
              <a:t>V4-</a:t>
            </a:r>
            <a:r>
              <a:rPr lang="en-US" dirty="0" smtClean="0"/>
              <a:t>-- V6</a:t>
            </a:r>
            <a:r>
              <a:rPr lang="zh-CN" altLang="en-US" dirty="0" smtClean="0"/>
              <a:t>、</a:t>
            </a:r>
            <a:r>
              <a:rPr lang="en-US" dirty="0" err="1" smtClean="0"/>
              <a:t>aVF</a:t>
            </a:r>
            <a:r>
              <a:rPr lang="zh-CN" altLang="en-US" dirty="0" smtClean="0"/>
              <a:t>直立，</a:t>
            </a:r>
            <a:r>
              <a:rPr lang="en-US" dirty="0" err="1" smtClean="0"/>
              <a:t>aVR</a:t>
            </a:r>
            <a:r>
              <a:rPr lang="zh-CN" altLang="en-US" dirty="0" smtClean="0"/>
              <a:t>倒置</a:t>
            </a:r>
            <a:r>
              <a:rPr lang="zh-CN" altLang="en-US" dirty="0" smtClean="0"/>
              <a:t>。</a:t>
            </a:r>
            <a:r>
              <a:rPr lang="en-US" altLang="zh-CN" dirty="0" smtClean="0"/>
              <a:t> </a:t>
            </a:r>
            <a:r>
              <a:rPr lang="zh-CN" altLang="en-US" dirty="0" smtClean="0"/>
              <a:t>在</a:t>
            </a:r>
            <a:r>
              <a:rPr lang="az-Cyrl-AZ" altLang="zh-CN" dirty="0" smtClean="0"/>
              <a:t>ш</a:t>
            </a:r>
            <a:r>
              <a:rPr lang="zh-CN" altLang="en-US" dirty="0" smtClean="0"/>
              <a:t>、</a:t>
            </a:r>
            <a:r>
              <a:rPr lang="en-US" altLang="zh-CN" dirty="0" err="1" smtClean="0"/>
              <a:t>aVL</a:t>
            </a:r>
            <a:r>
              <a:rPr lang="zh-CN" altLang="en-US" dirty="0" smtClean="0"/>
              <a:t>及</a:t>
            </a:r>
            <a:r>
              <a:rPr lang="en-US" altLang="zh-CN" dirty="0" smtClean="0"/>
              <a:t>V1,V2</a:t>
            </a:r>
            <a:r>
              <a:rPr lang="zh-CN" altLang="en-US" dirty="0" smtClean="0"/>
              <a:t>导联方向不定，</a:t>
            </a:r>
            <a:r>
              <a:rPr lang="en-US" altLang="zh-CN" dirty="0" smtClean="0"/>
              <a:t>V3</a:t>
            </a:r>
            <a:r>
              <a:rPr lang="zh-CN" altLang="en-US" dirty="0" smtClean="0"/>
              <a:t>导联成年人应直立。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2.P-R</a:t>
            </a:r>
            <a:r>
              <a:rPr lang="zh-CN" altLang="en-US" dirty="0" smtClean="0"/>
              <a:t>间期：正常成人为</a:t>
            </a:r>
            <a:r>
              <a:rPr lang="en-US" dirty="0" smtClean="0"/>
              <a:t>0.12</a:t>
            </a:r>
            <a:r>
              <a:rPr lang="zh-CN" altLang="en-US" dirty="0" smtClean="0"/>
              <a:t>～</a:t>
            </a:r>
            <a:r>
              <a:rPr lang="en-US" dirty="0" smtClean="0"/>
              <a:t>0.20s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3.QRS</a:t>
            </a:r>
            <a:r>
              <a:rPr lang="zh-CN" altLang="en-US" dirty="0" smtClean="0"/>
              <a:t>波群：</a:t>
            </a:r>
            <a:r>
              <a:rPr lang="en-US" dirty="0" smtClean="0"/>
              <a:t>QRS</a:t>
            </a:r>
            <a:r>
              <a:rPr lang="zh-CN" altLang="en-US" dirty="0" smtClean="0"/>
              <a:t>宽度：（</a:t>
            </a:r>
            <a:r>
              <a:rPr lang="en-US" dirty="0" smtClean="0"/>
              <a:t>0.06</a:t>
            </a:r>
            <a:r>
              <a:rPr lang="zh-CN" altLang="en-US" dirty="0" smtClean="0"/>
              <a:t>至</a:t>
            </a:r>
            <a:r>
              <a:rPr lang="en-US" dirty="0" smtClean="0"/>
              <a:t>0.10S</a:t>
            </a:r>
            <a:r>
              <a:rPr lang="zh-CN" altLang="en-US" dirty="0" smtClean="0"/>
              <a:t>），不超</a:t>
            </a:r>
            <a:r>
              <a:rPr lang="en-US" dirty="0" smtClean="0"/>
              <a:t>0.12S.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肢导联</a:t>
            </a:r>
            <a:r>
              <a:rPr lang="en-US" dirty="0" smtClean="0"/>
              <a:t>:</a:t>
            </a:r>
            <a:r>
              <a:rPr lang="zh-CN" altLang="en-US" dirty="0" smtClean="0"/>
              <a:t>①</a:t>
            </a:r>
            <a:r>
              <a:rPr lang="en-US" altLang="zh-CN" dirty="0" err="1" smtClean="0"/>
              <a:t>aVR</a:t>
            </a:r>
            <a:r>
              <a:rPr lang="en-US" dirty="0" smtClean="0"/>
              <a:t>,</a:t>
            </a:r>
            <a:r>
              <a:rPr lang="zh-CN" altLang="en-US" dirty="0" smtClean="0"/>
              <a:t>主波向下</a:t>
            </a:r>
            <a:r>
              <a:rPr lang="en-US" dirty="0" err="1" smtClean="0"/>
              <a:t>rS</a:t>
            </a:r>
            <a:r>
              <a:rPr lang="zh-CN" altLang="en-US" dirty="0" smtClean="0"/>
              <a:t>型或</a:t>
            </a:r>
            <a:r>
              <a:rPr lang="en-US" dirty="0" err="1" smtClean="0"/>
              <a:t>Qr</a:t>
            </a:r>
            <a:r>
              <a:rPr lang="zh-CN" altLang="en-US" dirty="0" smtClean="0"/>
              <a:t>型</a:t>
            </a:r>
            <a:r>
              <a:rPr lang="zh-CN" altLang="en-US" dirty="0" smtClean="0"/>
              <a:t>②</a:t>
            </a:r>
            <a:r>
              <a:rPr lang="en-US" altLang="zh-CN" dirty="0" err="1" smtClean="0"/>
              <a:t>aVL</a:t>
            </a:r>
            <a:r>
              <a:rPr lang="en-US" dirty="0" smtClean="0"/>
              <a:t>/</a:t>
            </a:r>
            <a:r>
              <a:rPr lang="en-US" dirty="0" err="1" smtClean="0"/>
              <a:t>aVF</a:t>
            </a:r>
            <a:r>
              <a:rPr lang="zh-CN" altLang="en-US" dirty="0" smtClean="0"/>
              <a:t>不恒定。③</a:t>
            </a:r>
            <a:r>
              <a:rPr lang="en-US" dirty="0" err="1" smtClean="0"/>
              <a:t>aVL</a:t>
            </a:r>
            <a:r>
              <a:rPr lang="zh-CN" altLang="en-US" dirty="0" smtClean="0"/>
              <a:t>以</a:t>
            </a:r>
            <a:r>
              <a:rPr lang="en-US" dirty="0" smtClean="0"/>
              <a:t>R</a:t>
            </a:r>
            <a:r>
              <a:rPr lang="zh-CN" altLang="en-US" dirty="0" smtClean="0"/>
              <a:t>波为主时，</a:t>
            </a:r>
            <a:r>
              <a:rPr lang="en-US" dirty="0" err="1" smtClean="0"/>
              <a:t>RaVL</a:t>
            </a:r>
            <a:r>
              <a:rPr lang="en-US" dirty="0" smtClean="0"/>
              <a:t>&lt;1.2mV</a:t>
            </a:r>
            <a:r>
              <a:rPr lang="zh-CN" altLang="en-US" dirty="0" smtClean="0"/>
              <a:t>④</a:t>
            </a:r>
            <a:r>
              <a:rPr lang="en-US" dirty="0" err="1" smtClean="0"/>
              <a:t>aVF</a:t>
            </a:r>
            <a:r>
              <a:rPr lang="zh-CN" altLang="en-US" dirty="0" smtClean="0"/>
              <a:t>以</a:t>
            </a:r>
            <a:r>
              <a:rPr lang="en-US" dirty="0" smtClean="0"/>
              <a:t>R</a:t>
            </a:r>
            <a:r>
              <a:rPr lang="zh-CN" altLang="en-US" dirty="0" smtClean="0"/>
              <a:t>波为主时，</a:t>
            </a:r>
            <a:r>
              <a:rPr lang="en-US" dirty="0" err="1" smtClean="0"/>
              <a:t>RaVF</a:t>
            </a:r>
            <a:r>
              <a:rPr lang="en-US" dirty="0" smtClean="0"/>
              <a:t>&lt;2.0mV,</a:t>
            </a:r>
            <a:r>
              <a:rPr lang="zh-CN" altLang="en-US" dirty="0" smtClean="0"/>
              <a:t>各肢体导联</a:t>
            </a:r>
            <a:r>
              <a:rPr lang="en-US" dirty="0" smtClean="0"/>
              <a:t>R+S</a:t>
            </a:r>
            <a:r>
              <a:rPr lang="zh-CN" altLang="en-US" dirty="0" smtClean="0"/>
              <a:t>不小于</a:t>
            </a:r>
            <a:r>
              <a:rPr lang="en-US" dirty="0" smtClean="0"/>
              <a:t>0.5mV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7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000108"/>
            <a:ext cx="8301038" cy="5317814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胸导联：</a:t>
            </a:r>
            <a:r>
              <a:rPr lang="en-US" dirty="0" smtClean="0"/>
              <a:t>R</a:t>
            </a:r>
            <a:r>
              <a:rPr lang="zh-CN" altLang="en-US" dirty="0" smtClean="0"/>
              <a:t>或</a:t>
            </a:r>
            <a:r>
              <a:rPr lang="en-US" dirty="0" smtClean="0"/>
              <a:t>S</a:t>
            </a:r>
            <a:r>
              <a:rPr lang="zh-CN" altLang="en-US" dirty="0" smtClean="0"/>
              <a:t>波电压</a:t>
            </a:r>
            <a:r>
              <a:rPr lang="en-US" dirty="0" smtClean="0"/>
              <a:t>   V1</a:t>
            </a:r>
            <a:r>
              <a:rPr lang="zh-CN" altLang="en-US" dirty="0" smtClean="0"/>
              <a:t>导联</a:t>
            </a:r>
            <a:r>
              <a:rPr lang="en-US" dirty="0" smtClean="0"/>
              <a:t>R</a:t>
            </a:r>
            <a:r>
              <a:rPr lang="zh-CN" altLang="en-US" dirty="0" smtClean="0"/>
              <a:t>∕</a:t>
            </a:r>
            <a:r>
              <a:rPr lang="en-US" dirty="0" smtClean="0"/>
              <a:t>S&lt;1</a:t>
            </a:r>
            <a:r>
              <a:rPr lang="zh-CN" altLang="en-US" dirty="0" smtClean="0"/>
              <a:t>，</a:t>
            </a:r>
            <a:r>
              <a:rPr lang="en-US" dirty="0" smtClean="0"/>
              <a:t>RV1&lt;1.0Mv,RV1+SV5&lt;1.2 mV.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V5</a:t>
            </a:r>
            <a:r>
              <a:rPr lang="zh-CN" altLang="en-US" dirty="0" smtClean="0"/>
              <a:t>导联</a:t>
            </a:r>
            <a:r>
              <a:rPr lang="en-US" dirty="0" smtClean="0"/>
              <a:t>R</a:t>
            </a:r>
            <a:r>
              <a:rPr lang="zh-CN" altLang="en-US" dirty="0" smtClean="0"/>
              <a:t>∕</a:t>
            </a:r>
            <a:r>
              <a:rPr lang="en-US" dirty="0" smtClean="0"/>
              <a:t>S&gt;1</a:t>
            </a:r>
            <a:r>
              <a:rPr lang="zh-CN" altLang="en-US" dirty="0" smtClean="0"/>
              <a:t>，</a:t>
            </a:r>
            <a:r>
              <a:rPr lang="en-US" dirty="0" smtClean="0"/>
              <a:t>RV5&lt;2.5mV,RV5+SV1&lt;4.0 mV (</a:t>
            </a:r>
            <a:r>
              <a:rPr lang="zh-CN" altLang="en-US" dirty="0" smtClean="0"/>
              <a:t>男</a:t>
            </a:r>
            <a:r>
              <a:rPr lang="en-US" dirty="0" smtClean="0"/>
              <a:t>)</a:t>
            </a:r>
            <a:r>
              <a:rPr lang="zh-CN" altLang="en-US" dirty="0" smtClean="0"/>
              <a:t>，</a:t>
            </a:r>
            <a:r>
              <a:rPr lang="en-US" dirty="0" smtClean="0"/>
              <a:t> RV5+SV1&lt;3.5 mV(</a:t>
            </a:r>
            <a:r>
              <a:rPr lang="zh-CN" altLang="en-US" dirty="0" smtClean="0"/>
              <a:t>女</a:t>
            </a:r>
            <a:r>
              <a:rPr lang="en-US" dirty="0" smtClean="0"/>
              <a:t>)</a:t>
            </a:r>
            <a:endParaRPr 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4</a:t>
            </a:r>
            <a:r>
              <a:rPr lang="en-US" dirty="0" smtClean="0"/>
              <a:t>. Q</a:t>
            </a:r>
            <a:r>
              <a:rPr lang="zh-CN" altLang="en-US" dirty="0" smtClean="0"/>
              <a:t>波：</a:t>
            </a:r>
            <a:r>
              <a:rPr lang="en-US" altLang="zh-CN" dirty="0" smtClean="0"/>
              <a:t>Ⅰ</a:t>
            </a:r>
            <a:r>
              <a:rPr lang="zh-CN" altLang="en-US" dirty="0" smtClean="0"/>
              <a:t>、</a:t>
            </a:r>
            <a:r>
              <a:rPr lang="en-US" dirty="0" smtClean="0"/>
              <a:t>Ⅱ</a:t>
            </a:r>
            <a:r>
              <a:rPr lang="zh-CN" altLang="en-US" dirty="0" smtClean="0"/>
              <a:t>、</a:t>
            </a:r>
            <a:r>
              <a:rPr lang="en-US" dirty="0" err="1" smtClean="0"/>
              <a:t>aVF</a:t>
            </a:r>
            <a:r>
              <a:rPr lang="zh-CN" altLang="en-US" dirty="0" smtClean="0"/>
              <a:t>，</a:t>
            </a:r>
            <a:r>
              <a:rPr lang="en-US" dirty="0" smtClean="0"/>
              <a:t>V4—V6qR</a:t>
            </a:r>
            <a:r>
              <a:rPr lang="zh-CN" altLang="en-US" dirty="0" smtClean="0"/>
              <a:t>型</a:t>
            </a:r>
            <a:r>
              <a:rPr lang="en-US" dirty="0" smtClean="0"/>
              <a:t>Q</a:t>
            </a:r>
            <a:r>
              <a:rPr lang="zh-CN" altLang="en-US" dirty="0" smtClean="0"/>
              <a:t>波时间宽度不应超过（</a:t>
            </a:r>
            <a:r>
              <a:rPr lang="en-US" dirty="0" smtClean="0"/>
              <a:t>0.04s</a:t>
            </a:r>
            <a:r>
              <a:rPr lang="zh-CN" altLang="en-US" dirty="0" smtClean="0"/>
              <a:t>），</a:t>
            </a:r>
            <a:r>
              <a:rPr lang="en-US" dirty="0" smtClean="0"/>
              <a:t>Q</a:t>
            </a:r>
            <a:r>
              <a:rPr lang="zh-CN" altLang="en-US" dirty="0" smtClean="0"/>
              <a:t>波深度小于</a:t>
            </a:r>
            <a:r>
              <a:rPr lang="en-US" dirty="0" smtClean="0"/>
              <a:t>R</a:t>
            </a:r>
            <a:r>
              <a:rPr lang="zh-CN" altLang="en-US" dirty="0" smtClean="0"/>
              <a:t>波的四分之一 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5. ST</a:t>
            </a:r>
            <a:r>
              <a:rPr lang="zh-CN" altLang="en-US" dirty="0" smtClean="0"/>
              <a:t>段：任何导联水平下降不得超过（</a:t>
            </a:r>
            <a:r>
              <a:rPr lang="en-US" dirty="0" smtClean="0"/>
              <a:t>0.05mV</a:t>
            </a:r>
            <a:r>
              <a:rPr lang="zh-CN" altLang="en-US" dirty="0" smtClean="0"/>
              <a:t>）。肢导联、</a:t>
            </a:r>
            <a:r>
              <a:rPr lang="en-US" dirty="0" smtClean="0"/>
              <a:t>V4</a:t>
            </a:r>
            <a:r>
              <a:rPr lang="zh-CN" altLang="en-US" dirty="0" smtClean="0"/>
              <a:t>至</a:t>
            </a:r>
            <a:r>
              <a:rPr lang="en-US" dirty="0" smtClean="0"/>
              <a:t>V6</a:t>
            </a:r>
            <a:r>
              <a:rPr lang="zh-CN" altLang="en-US" dirty="0" smtClean="0"/>
              <a:t>导联</a:t>
            </a:r>
            <a:r>
              <a:rPr lang="en-US" dirty="0" smtClean="0"/>
              <a:t>ST</a:t>
            </a:r>
            <a:r>
              <a:rPr lang="zh-CN" altLang="en-US" dirty="0" smtClean="0"/>
              <a:t>段升高不超过</a:t>
            </a:r>
            <a:r>
              <a:rPr lang="en-US" dirty="0" smtClean="0"/>
              <a:t>0.1mV</a:t>
            </a:r>
            <a:r>
              <a:rPr lang="zh-CN" altLang="en-US" dirty="0" smtClean="0"/>
              <a:t>。</a:t>
            </a:r>
            <a:r>
              <a:rPr lang="en-US" dirty="0" smtClean="0"/>
              <a:t>V1—V3</a:t>
            </a:r>
            <a:r>
              <a:rPr lang="zh-CN" altLang="en-US" dirty="0" smtClean="0"/>
              <a:t>导联</a:t>
            </a:r>
            <a:r>
              <a:rPr lang="en-US" dirty="0" smtClean="0"/>
              <a:t>ST</a:t>
            </a:r>
            <a:r>
              <a:rPr lang="zh-CN" altLang="en-US" dirty="0" smtClean="0"/>
              <a:t>段升高可达</a:t>
            </a:r>
            <a:r>
              <a:rPr lang="en-US" dirty="0" smtClean="0"/>
              <a:t>0.3mV</a:t>
            </a:r>
            <a:r>
              <a:rPr lang="zh-CN" altLang="en-US" dirty="0" smtClean="0"/>
              <a:t>。 </a:t>
            </a: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6. T</a:t>
            </a:r>
            <a:r>
              <a:rPr lang="zh-CN" altLang="en-US" dirty="0" smtClean="0"/>
              <a:t>波的方向和</a:t>
            </a:r>
            <a:r>
              <a:rPr lang="en-US" dirty="0" smtClean="0"/>
              <a:t>QRS</a:t>
            </a:r>
            <a:r>
              <a:rPr lang="zh-CN" altLang="en-US" dirty="0" smtClean="0"/>
              <a:t>波群的方向应该是一致的。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7.Q—T</a:t>
            </a:r>
            <a:r>
              <a:rPr lang="zh-CN" altLang="en-US" dirty="0" smtClean="0"/>
              <a:t>间期：</a:t>
            </a:r>
            <a:r>
              <a:rPr lang="en-US" altLang="zh-CN" dirty="0" smtClean="0"/>
              <a:t>0.32</a:t>
            </a:r>
            <a:r>
              <a:rPr lang="zh-CN" altLang="en-US" dirty="0" smtClean="0"/>
              <a:t>秒</a:t>
            </a:r>
            <a:r>
              <a:rPr lang="en-US" altLang="zh-CN" dirty="0" smtClean="0"/>
              <a:t>—0.44</a:t>
            </a:r>
            <a:r>
              <a:rPr lang="zh-CN" altLang="en-US" dirty="0" smtClean="0"/>
              <a:t>秒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58204" cy="141848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心的生理特性</a:t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285860"/>
            <a:ext cx="8258204" cy="5038740"/>
          </a:xfrm>
        </p:spPr>
        <p:txBody>
          <a:bodyPr/>
          <a:lstStyle/>
          <a:p>
            <a:r>
              <a:rPr lang="zh-CN" altLang="en-US" dirty="0" smtClean="0"/>
              <a:t>心肌具有自律性、兴奋性、传导性、收缩性四种生理特性。自律性、兴奋性、传导性是以心肌细胞膜生物电活动为基础的心肌的电生理特性，收缩性是心肌的一种机械特性。</a:t>
            </a:r>
          </a:p>
          <a:p>
            <a:r>
              <a:rPr lang="zh-CN" altLang="en-US" dirty="0" smtClean="0"/>
              <a:t>心肌细胞可分为两大类：一类是普通的心肌细胞，又称工作细胞，包括心房肌和心室肌，有收缩性、兴奋性、传导性，没有自律性，是非自律细胞。另一类是组成特殊传导系统的心肌细胞，主要包括</a:t>
            </a:r>
            <a:r>
              <a:rPr lang="en-US" dirty="0" smtClean="0"/>
              <a:t>p</a:t>
            </a:r>
            <a:r>
              <a:rPr lang="zh-CN" altLang="en-US" dirty="0" smtClean="0"/>
              <a:t>细胞和浦肯野细胞，有兴奋性、自律性和传导性，又称自律细胞，其收缩功能基本丧失。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329642" cy="1500198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心肌的自动节律性</a:t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1214422"/>
            <a:ext cx="8401080" cy="511017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定义：心肌能自动的、按一定节律发生兴奋的能力，称为自动节律性。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/>
              <a:t>窦房结的自律性最高，成为正常心脏活动的起搏点。其起搏频率分别为窦房结</a:t>
            </a:r>
            <a:r>
              <a:rPr lang="en-US" dirty="0" smtClean="0"/>
              <a:t>60—100</a:t>
            </a:r>
            <a:r>
              <a:rPr lang="zh-CN" altLang="en-US" dirty="0" smtClean="0"/>
              <a:t>次∕分，房室交界区</a:t>
            </a:r>
            <a:r>
              <a:rPr lang="en-US" dirty="0" smtClean="0"/>
              <a:t>40—60</a:t>
            </a:r>
            <a:r>
              <a:rPr lang="zh-CN" altLang="en-US" dirty="0" smtClean="0"/>
              <a:t>次∕分，浦肯野纤维</a:t>
            </a:r>
            <a:r>
              <a:rPr lang="en-US" dirty="0" smtClean="0"/>
              <a:t>15—40</a:t>
            </a:r>
            <a:r>
              <a:rPr lang="zh-CN" altLang="en-US" dirty="0" smtClean="0"/>
              <a:t>次∕分。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186766" cy="1489922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基本心电图</a:t>
            </a:r>
            <a:br>
              <a:rPr lang="zh-CN" altLang="en-US" dirty="0" smtClean="0"/>
            </a:br>
            <a:endParaRPr lang="zh-CN" altLang="en-US" dirty="0"/>
          </a:p>
        </p:txBody>
      </p:sp>
      <p:pic>
        <p:nvPicPr>
          <p:cNvPr id="4" name="内容占位符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93431" y="1614181"/>
            <a:ext cx="7800001" cy="438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58204" cy="1489922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心电图各波的命名：</a:t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214422"/>
            <a:ext cx="8258204" cy="5110178"/>
          </a:xfrm>
        </p:spPr>
        <p:txBody>
          <a:bodyPr>
            <a:normAutofit fontScale="92500" lnSpcReduction="20000"/>
          </a:bodyPr>
          <a:lstStyle/>
          <a:p>
            <a:pPr lvl="0">
              <a:lnSpc>
                <a:spcPct val="150000"/>
              </a:lnSpc>
            </a:pPr>
            <a:r>
              <a:rPr lang="en-US" dirty="0" smtClean="0"/>
              <a:t>P</a:t>
            </a:r>
            <a:r>
              <a:rPr lang="zh-CN" altLang="en-US" dirty="0" smtClean="0"/>
              <a:t>波：心电图中首先出现的一个振幅不高、圆钝的波形。代表心房除极的电位变化，其波形小而圆钝。</a:t>
            </a:r>
          </a:p>
          <a:p>
            <a:pPr lvl="0">
              <a:lnSpc>
                <a:spcPct val="150000"/>
              </a:lnSpc>
            </a:pPr>
            <a:r>
              <a:rPr lang="en-US" dirty="0" smtClean="0"/>
              <a:t>P-R</a:t>
            </a:r>
            <a:r>
              <a:rPr lang="zh-CN" altLang="en-US" dirty="0" smtClean="0"/>
              <a:t>间期：自</a:t>
            </a:r>
            <a:r>
              <a:rPr lang="en-US" dirty="0" smtClean="0"/>
              <a:t>P</a:t>
            </a:r>
            <a:r>
              <a:rPr lang="zh-CN" altLang="en-US" dirty="0" smtClean="0"/>
              <a:t>波开始至</a:t>
            </a:r>
            <a:r>
              <a:rPr lang="en-US" dirty="0" smtClean="0"/>
              <a:t>QRS</a:t>
            </a:r>
            <a:r>
              <a:rPr lang="zh-CN" altLang="en-US" dirty="0" smtClean="0"/>
              <a:t>波群开始的时间，即从</a:t>
            </a:r>
            <a:r>
              <a:rPr lang="en-US" dirty="0" smtClean="0"/>
              <a:t>P</a:t>
            </a:r>
            <a:r>
              <a:rPr lang="zh-CN" altLang="en-US" dirty="0" smtClean="0"/>
              <a:t>波的起点到</a:t>
            </a:r>
            <a:r>
              <a:rPr lang="en-US" dirty="0" smtClean="0"/>
              <a:t>QRS</a:t>
            </a:r>
            <a:r>
              <a:rPr lang="zh-CN" altLang="en-US" dirty="0" smtClean="0"/>
              <a:t>波群开始的时间，激动从窦房结产生经过房室交界、房室束、束支和浦肯野纤维到达心室肌所需要的时间。</a:t>
            </a:r>
          </a:p>
          <a:p>
            <a:pPr lvl="0">
              <a:lnSpc>
                <a:spcPct val="150000"/>
              </a:lnSpc>
            </a:pPr>
            <a:r>
              <a:rPr lang="en-US" dirty="0" smtClean="0"/>
              <a:t>QRS</a:t>
            </a:r>
            <a:r>
              <a:rPr lang="zh-CN" altLang="en-US" dirty="0" smtClean="0"/>
              <a:t>综合波：</a:t>
            </a:r>
            <a:r>
              <a:rPr lang="en-US" dirty="0" smtClean="0"/>
              <a:t>P</a:t>
            </a:r>
            <a:r>
              <a:rPr lang="zh-CN" altLang="en-US" dirty="0" smtClean="0"/>
              <a:t>波后第一个向下的波命名为“</a:t>
            </a:r>
            <a:r>
              <a:rPr lang="en-US" dirty="0" smtClean="0"/>
              <a:t>Q”</a:t>
            </a:r>
            <a:r>
              <a:rPr lang="zh-CN" altLang="en-US" dirty="0" smtClean="0"/>
              <a:t>波，继</a:t>
            </a:r>
            <a:r>
              <a:rPr lang="en-US" dirty="0" smtClean="0"/>
              <a:t>Q</a:t>
            </a:r>
            <a:r>
              <a:rPr lang="zh-CN" altLang="en-US" dirty="0" smtClean="0"/>
              <a:t>波后一个狭窄而高耸向上的波命名为</a:t>
            </a:r>
            <a:r>
              <a:rPr lang="en-US" dirty="0" smtClean="0"/>
              <a:t>R</a:t>
            </a:r>
            <a:r>
              <a:rPr lang="zh-CN" altLang="en-US" dirty="0" smtClean="0"/>
              <a:t>波，与</a:t>
            </a:r>
            <a:r>
              <a:rPr lang="en-US" dirty="0" smtClean="0"/>
              <a:t>R</a:t>
            </a:r>
            <a:r>
              <a:rPr lang="zh-CN" altLang="en-US" dirty="0" smtClean="0"/>
              <a:t>波相衔接的有一个向下的波命名为“</a:t>
            </a:r>
            <a:r>
              <a:rPr lang="en-US" dirty="0" smtClean="0"/>
              <a:t>S”</a:t>
            </a:r>
            <a:r>
              <a:rPr lang="zh-CN" altLang="en-US" dirty="0" smtClean="0"/>
              <a:t>波，合称</a:t>
            </a:r>
            <a:r>
              <a:rPr lang="en-US" dirty="0" smtClean="0"/>
              <a:t>QRS</a:t>
            </a:r>
            <a:r>
              <a:rPr lang="zh-CN" altLang="en-US" dirty="0" smtClean="0"/>
              <a:t>波群。它代表左、右心室肌除极的电位变化。</a:t>
            </a: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357298"/>
            <a:ext cx="8258204" cy="4967302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dirty="0" smtClean="0"/>
              <a:t>ST</a:t>
            </a:r>
            <a:r>
              <a:rPr lang="zh-CN" altLang="en-US" dirty="0" smtClean="0"/>
              <a:t>段：在</a:t>
            </a:r>
            <a:r>
              <a:rPr lang="en-US" dirty="0" smtClean="0"/>
              <a:t>QRS</a:t>
            </a:r>
            <a:r>
              <a:rPr lang="zh-CN" altLang="en-US" dirty="0" smtClean="0"/>
              <a:t>波群之后，电位回到基线或接近基线，直到</a:t>
            </a:r>
            <a:r>
              <a:rPr lang="en-US" dirty="0" smtClean="0"/>
              <a:t>T</a:t>
            </a:r>
            <a:r>
              <a:rPr lang="zh-CN" altLang="en-US" dirty="0" smtClean="0"/>
              <a:t>波开始。这个短暂的等电位相</a:t>
            </a:r>
            <a:r>
              <a:rPr lang="en-US" dirty="0" smtClean="0"/>
              <a:t>ST</a:t>
            </a:r>
            <a:r>
              <a:rPr lang="zh-CN" altLang="en-US" dirty="0" smtClean="0"/>
              <a:t>段，是心室各部分都处于除极状态的一个时期。</a:t>
            </a:r>
            <a:r>
              <a:rPr lang="en-US" dirty="0" smtClean="0"/>
              <a:t>ST</a:t>
            </a:r>
            <a:r>
              <a:rPr lang="zh-CN" altLang="en-US" dirty="0" smtClean="0"/>
              <a:t>段也反应心室肌细胞动作电位平台期的长短</a:t>
            </a:r>
          </a:p>
          <a:p>
            <a:pPr lvl="0">
              <a:lnSpc>
                <a:spcPct val="110000"/>
              </a:lnSpc>
            </a:pPr>
            <a:r>
              <a:rPr lang="en-US" dirty="0" smtClean="0"/>
              <a:t>T</a:t>
            </a:r>
            <a:r>
              <a:rPr lang="zh-CN" altLang="en-US" dirty="0" smtClean="0"/>
              <a:t>波：心室的复极化产生</a:t>
            </a:r>
            <a:r>
              <a:rPr lang="en-US" dirty="0" smtClean="0"/>
              <a:t>T</a:t>
            </a:r>
            <a:r>
              <a:rPr lang="zh-CN" altLang="en-US" dirty="0" smtClean="0"/>
              <a:t>波，它相当于动作电位的</a:t>
            </a:r>
            <a:r>
              <a:rPr lang="en-US" dirty="0" smtClean="0"/>
              <a:t>2</a:t>
            </a:r>
            <a:r>
              <a:rPr lang="zh-CN" altLang="en-US" dirty="0" smtClean="0"/>
              <a:t>期末和</a:t>
            </a:r>
            <a:r>
              <a:rPr lang="en-US" dirty="0" smtClean="0"/>
              <a:t>3</a:t>
            </a:r>
            <a:r>
              <a:rPr lang="zh-CN" altLang="en-US" dirty="0" smtClean="0"/>
              <a:t>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lnSpc>
                <a:spcPct val="110000"/>
              </a:lnSpc>
            </a:pPr>
            <a:r>
              <a:rPr lang="en-US" dirty="0" smtClean="0"/>
              <a:t>U</a:t>
            </a:r>
            <a:r>
              <a:rPr lang="zh-CN" altLang="en-US" dirty="0" smtClean="0"/>
              <a:t>波：位于</a:t>
            </a:r>
            <a:r>
              <a:rPr lang="en-US" dirty="0" smtClean="0"/>
              <a:t>T</a:t>
            </a:r>
            <a:r>
              <a:rPr lang="zh-CN" altLang="en-US" dirty="0" smtClean="0"/>
              <a:t>波之后，可能是动作电位的后电位变化。血钾浓度可以影响</a:t>
            </a:r>
            <a:r>
              <a:rPr lang="en-US" dirty="0" smtClean="0"/>
              <a:t>u</a:t>
            </a:r>
            <a:r>
              <a:rPr lang="zh-CN" altLang="en-US" dirty="0" smtClean="0"/>
              <a:t>波</a:t>
            </a:r>
            <a:r>
              <a:rPr lang="zh-CN" altLang="en-US" dirty="0" smtClean="0"/>
              <a:t>。</a:t>
            </a:r>
            <a:endParaRPr lang="zh-CN" altLang="en-US" dirty="0" smtClean="0"/>
          </a:p>
          <a:p>
            <a:pPr>
              <a:lnSpc>
                <a:spcPct val="110000"/>
              </a:lnSpc>
            </a:pPr>
            <a:r>
              <a:rPr lang="en-US" dirty="0" smtClean="0"/>
              <a:t>ST</a:t>
            </a:r>
            <a:r>
              <a:rPr lang="zh-CN" altLang="en-US" dirty="0" smtClean="0"/>
              <a:t>段：自</a:t>
            </a:r>
            <a:r>
              <a:rPr lang="en-US" dirty="0" smtClean="0"/>
              <a:t>QRS</a:t>
            </a:r>
            <a:r>
              <a:rPr lang="zh-CN" altLang="en-US" dirty="0" smtClean="0"/>
              <a:t>波群终了至</a:t>
            </a:r>
            <a:r>
              <a:rPr lang="en-US" dirty="0" smtClean="0"/>
              <a:t>T</a:t>
            </a:r>
            <a:r>
              <a:rPr lang="zh-CN" altLang="en-US" dirty="0" smtClean="0"/>
              <a:t>波开始。代表心室的缓慢复极。</a:t>
            </a:r>
          </a:p>
          <a:p>
            <a:pPr>
              <a:lnSpc>
                <a:spcPct val="110000"/>
              </a:lnSpc>
            </a:pP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51035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P—R</a:t>
            </a:r>
            <a:r>
              <a:rPr lang="zh-CN" altLang="en-US" dirty="0" smtClean="0"/>
              <a:t>间期：自</a:t>
            </a:r>
            <a:r>
              <a:rPr lang="en-US" dirty="0" smtClean="0"/>
              <a:t>P</a:t>
            </a:r>
            <a:r>
              <a:rPr lang="zh-CN" altLang="en-US" dirty="0" smtClean="0"/>
              <a:t>波开始至</a:t>
            </a:r>
            <a:r>
              <a:rPr lang="en-US" dirty="0" smtClean="0"/>
              <a:t>QRS</a:t>
            </a:r>
            <a:r>
              <a:rPr lang="zh-CN" altLang="en-US" dirty="0" smtClean="0"/>
              <a:t>波群开始这一段时间间期称</a:t>
            </a:r>
            <a:r>
              <a:rPr lang="en-US" dirty="0" smtClean="0"/>
              <a:t>P—R</a:t>
            </a:r>
            <a:r>
              <a:rPr lang="zh-CN" altLang="en-US" dirty="0" smtClean="0"/>
              <a:t>间期。它代表从心房开始除极至心室肌开始除极的这一段时间。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P—R</a:t>
            </a:r>
            <a:r>
              <a:rPr lang="zh-CN" altLang="en-US" dirty="0" smtClean="0"/>
              <a:t>段：自</a:t>
            </a:r>
            <a:r>
              <a:rPr lang="en-US" dirty="0" smtClean="0"/>
              <a:t>P</a:t>
            </a:r>
            <a:r>
              <a:rPr lang="zh-CN" altLang="en-US" dirty="0" smtClean="0"/>
              <a:t>波终了至</a:t>
            </a:r>
            <a:r>
              <a:rPr lang="en-US" dirty="0" smtClean="0"/>
              <a:t>QRS</a:t>
            </a:r>
            <a:r>
              <a:rPr lang="zh-CN" altLang="en-US" dirty="0" smtClean="0"/>
              <a:t>波群开始这一段时间称</a:t>
            </a:r>
            <a:r>
              <a:rPr lang="en-US" dirty="0" smtClean="0"/>
              <a:t>P—R</a:t>
            </a:r>
            <a:r>
              <a:rPr lang="zh-CN" altLang="en-US" dirty="0" smtClean="0"/>
              <a:t>段。它代表激动通过房室结、房室束及蒲肯野氏纤维的一段时间。</a:t>
            </a:r>
          </a:p>
          <a:p>
            <a:pPr lvl="0">
              <a:lnSpc>
                <a:spcPct val="150000"/>
              </a:lnSpc>
            </a:pPr>
            <a:r>
              <a:rPr lang="en-US" dirty="0" smtClean="0"/>
              <a:t>Q-T</a:t>
            </a:r>
            <a:r>
              <a:rPr lang="zh-CN" altLang="en-US" dirty="0" smtClean="0"/>
              <a:t>间期：从</a:t>
            </a:r>
            <a:r>
              <a:rPr lang="en-US" dirty="0" smtClean="0"/>
              <a:t>QRS</a:t>
            </a:r>
            <a:r>
              <a:rPr lang="zh-CN" altLang="en-US" dirty="0" smtClean="0"/>
              <a:t>波群的开始到</a:t>
            </a:r>
            <a:r>
              <a:rPr lang="en-US" dirty="0" smtClean="0"/>
              <a:t>T</a:t>
            </a:r>
            <a:r>
              <a:rPr lang="zh-CN" altLang="en-US" dirty="0" smtClean="0"/>
              <a:t>波的结束，成为</a:t>
            </a:r>
            <a:r>
              <a:rPr lang="en-US" dirty="0" smtClean="0"/>
              <a:t>Q-T</a:t>
            </a:r>
            <a:r>
              <a:rPr lang="zh-CN" altLang="en-US" dirty="0" smtClean="0"/>
              <a:t>间期，它代表双心室除极和复极的全部时间。它的时程和心率有关，心率愈快，间期愈短。</a:t>
            </a: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329642" cy="1357322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心电图十八导联名称及各导联位置</a:t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1000108"/>
            <a:ext cx="8401080" cy="5324492"/>
          </a:xfrm>
        </p:spPr>
        <p:txBody>
          <a:bodyPr/>
          <a:lstStyle/>
          <a:p>
            <a:r>
              <a:rPr lang="zh-CN" altLang="en-US" dirty="0" smtClean="0"/>
              <a:t>标准导联：</a:t>
            </a:r>
          </a:p>
          <a:p>
            <a:r>
              <a:rPr lang="en-US" altLang="zh-CN" dirty="0" smtClean="0"/>
              <a:t>Ⅰ</a:t>
            </a:r>
            <a:r>
              <a:rPr lang="zh-CN" altLang="en-US" dirty="0" smtClean="0"/>
              <a:t>导：左上肢（</a:t>
            </a:r>
            <a:r>
              <a:rPr lang="en-US" dirty="0" smtClean="0"/>
              <a:t>+</a:t>
            </a:r>
            <a:r>
              <a:rPr lang="zh-CN" altLang="en-US" dirty="0" smtClean="0"/>
              <a:t>） 右上肢（</a:t>
            </a:r>
            <a:r>
              <a:rPr lang="en-US" dirty="0" smtClean="0"/>
              <a:t>-</a:t>
            </a:r>
            <a:r>
              <a:rPr lang="zh-CN" altLang="en-US" dirty="0" smtClean="0"/>
              <a:t>）</a:t>
            </a:r>
          </a:p>
          <a:p>
            <a:r>
              <a:rPr lang="en-US" dirty="0" smtClean="0"/>
              <a:t>Ⅱ</a:t>
            </a:r>
            <a:r>
              <a:rPr lang="zh-CN" altLang="en-US" dirty="0" smtClean="0"/>
              <a:t>导：左下肢（</a:t>
            </a:r>
            <a:r>
              <a:rPr lang="en-US" dirty="0" smtClean="0"/>
              <a:t>+</a:t>
            </a:r>
            <a:r>
              <a:rPr lang="zh-CN" altLang="en-US" dirty="0" smtClean="0"/>
              <a:t>） 右上肢（</a:t>
            </a:r>
            <a:r>
              <a:rPr lang="en-US" dirty="0" smtClean="0"/>
              <a:t>-</a:t>
            </a:r>
            <a:r>
              <a:rPr lang="zh-CN" altLang="en-US" dirty="0" smtClean="0"/>
              <a:t>）</a:t>
            </a:r>
          </a:p>
          <a:p>
            <a:r>
              <a:rPr lang="en-US" dirty="0" smtClean="0"/>
              <a:t>Ⅲ</a:t>
            </a:r>
            <a:r>
              <a:rPr lang="zh-CN" altLang="en-US" dirty="0" smtClean="0"/>
              <a:t>导：左下肢（</a:t>
            </a:r>
            <a:r>
              <a:rPr lang="en-US" dirty="0" smtClean="0"/>
              <a:t>+</a:t>
            </a:r>
            <a:r>
              <a:rPr lang="zh-CN" altLang="en-US" dirty="0" smtClean="0"/>
              <a:t>） 左上肢（</a:t>
            </a:r>
            <a:r>
              <a:rPr lang="en-US" dirty="0" smtClean="0"/>
              <a:t>-</a:t>
            </a:r>
            <a:r>
              <a:rPr lang="zh-CN" altLang="en-US" dirty="0" smtClean="0"/>
              <a:t>）</a:t>
            </a:r>
          </a:p>
          <a:p>
            <a:r>
              <a:rPr lang="zh-CN" altLang="en-US" dirty="0" smtClean="0"/>
              <a:t>加压肢体导联：</a:t>
            </a:r>
          </a:p>
          <a:p>
            <a:r>
              <a:rPr lang="en-US" dirty="0" err="1" smtClean="0"/>
              <a:t>aVR</a:t>
            </a:r>
            <a:r>
              <a:rPr lang="en-US" dirty="0" smtClean="0"/>
              <a:t>:</a:t>
            </a:r>
            <a:r>
              <a:rPr lang="zh-CN" altLang="en-US" dirty="0" smtClean="0"/>
              <a:t>右上肢（</a:t>
            </a:r>
            <a:r>
              <a:rPr lang="en-US" dirty="0" smtClean="0"/>
              <a:t>+</a:t>
            </a:r>
            <a:r>
              <a:rPr lang="zh-CN" altLang="en-US" dirty="0" smtClean="0"/>
              <a:t>），左上、左下肢共同连接（</a:t>
            </a:r>
            <a:r>
              <a:rPr lang="en-US" dirty="0" smtClean="0"/>
              <a:t>-</a:t>
            </a:r>
            <a:r>
              <a:rPr lang="zh-CN" altLang="en-US" dirty="0" smtClean="0"/>
              <a:t>）</a:t>
            </a:r>
          </a:p>
          <a:p>
            <a:r>
              <a:rPr lang="en-US" dirty="0" err="1" smtClean="0"/>
              <a:t>aVL</a:t>
            </a:r>
            <a:r>
              <a:rPr lang="en-US" dirty="0" smtClean="0"/>
              <a:t>:</a:t>
            </a:r>
            <a:r>
              <a:rPr lang="zh-CN" altLang="en-US" dirty="0" smtClean="0"/>
              <a:t>左上肢（</a:t>
            </a:r>
            <a:r>
              <a:rPr lang="en-US" dirty="0" smtClean="0"/>
              <a:t>+</a:t>
            </a:r>
            <a:r>
              <a:rPr lang="zh-CN" altLang="en-US" dirty="0" smtClean="0"/>
              <a:t>），右上、左下肢共同连接（</a:t>
            </a:r>
            <a:r>
              <a:rPr lang="en-US" dirty="0" smtClean="0"/>
              <a:t>-</a:t>
            </a:r>
            <a:r>
              <a:rPr lang="zh-CN" altLang="en-US" dirty="0" smtClean="0"/>
              <a:t>）</a:t>
            </a:r>
          </a:p>
          <a:p>
            <a:r>
              <a:rPr lang="en-US" dirty="0" err="1" smtClean="0"/>
              <a:t>aVF</a:t>
            </a:r>
            <a:r>
              <a:rPr lang="en-US" dirty="0" smtClean="0"/>
              <a:t>:</a:t>
            </a:r>
            <a:r>
              <a:rPr lang="zh-CN" altLang="en-US" dirty="0" smtClean="0"/>
              <a:t>左下肢（</a:t>
            </a:r>
            <a:r>
              <a:rPr lang="en-US" dirty="0" smtClean="0"/>
              <a:t>+</a:t>
            </a:r>
            <a:r>
              <a:rPr lang="zh-CN" altLang="en-US" dirty="0" smtClean="0"/>
              <a:t>），左上、右上肢共同连接（</a:t>
            </a:r>
            <a:r>
              <a:rPr lang="en-US" dirty="0" smtClean="0"/>
              <a:t>-</a:t>
            </a:r>
            <a:r>
              <a:rPr lang="zh-CN" altLang="en-US" dirty="0" smtClean="0"/>
              <a:t>）</a:t>
            </a: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186766" cy="141848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胸前导联：</a:t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214422"/>
            <a:ext cx="8186766" cy="511017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V1</a:t>
            </a:r>
            <a:r>
              <a:rPr lang="zh-CN" altLang="en-US" dirty="0" smtClean="0"/>
              <a:t>：胸骨右缘第</a:t>
            </a:r>
            <a:r>
              <a:rPr lang="en-US" dirty="0" smtClean="0"/>
              <a:t>4</a:t>
            </a:r>
            <a:r>
              <a:rPr lang="zh-CN" altLang="en-US" dirty="0" smtClean="0"/>
              <a:t>肋间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V2</a:t>
            </a:r>
            <a:r>
              <a:rPr lang="zh-CN" altLang="en-US" dirty="0" smtClean="0"/>
              <a:t>：胸骨左缘第</a:t>
            </a:r>
            <a:r>
              <a:rPr lang="en-US" dirty="0" smtClean="0"/>
              <a:t>4</a:t>
            </a:r>
            <a:r>
              <a:rPr lang="zh-CN" altLang="en-US" dirty="0" smtClean="0"/>
              <a:t>肋间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V3</a:t>
            </a:r>
            <a:r>
              <a:rPr lang="zh-CN" altLang="en-US" dirty="0" smtClean="0"/>
              <a:t>：</a:t>
            </a:r>
            <a:r>
              <a:rPr lang="en-US" dirty="0" smtClean="0"/>
              <a:t>V2</a:t>
            </a:r>
            <a:r>
              <a:rPr lang="zh-CN" altLang="en-US" dirty="0" smtClean="0"/>
              <a:t>和</a:t>
            </a:r>
            <a:r>
              <a:rPr lang="en-US" dirty="0" smtClean="0"/>
              <a:t>V4</a:t>
            </a:r>
            <a:r>
              <a:rPr lang="zh-CN" altLang="en-US" dirty="0" smtClean="0"/>
              <a:t>连线的中点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V4</a:t>
            </a:r>
            <a:r>
              <a:rPr lang="zh-CN" altLang="en-US" dirty="0" smtClean="0"/>
              <a:t>：左侧第</a:t>
            </a:r>
            <a:r>
              <a:rPr lang="en-US" dirty="0" smtClean="0"/>
              <a:t>5</a:t>
            </a:r>
            <a:r>
              <a:rPr lang="zh-CN" altLang="en-US" dirty="0" smtClean="0"/>
              <a:t>肋间与锁骨中线相交处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V5</a:t>
            </a:r>
            <a:r>
              <a:rPr lang="zh-CN" altLang="en-US" dirty="0" smtClean="0"/>
              <a:t>：左腋前线与</a:t>
            </a:r>
            <a:r>
              <a:rPr lang="en-US" dirty="0" smtClean="0"/>
              <a:t>V4</a:t>
            </a:r>
            <a:r>
              <a:rPr lang="zh-CN" altLang="en-US" dirty="0" smtClean="0"/>
              <a:t>同一水平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V6</a:t>
            </a:r>
            <a:r>
              <a:rPr lang="zh-CN" altLang="en-US" dirty="0" smtClean="0"/>
              <a:t>：左腋中线与</a:t>
            </a:r>
            <a:r>
              <a:rPr lang="en-US" dirty="0" smtClean="0"/>
              <a:t>V4</a:t>
            </a:r>
            <a:r>
              <a:rPr lang="zh-CN" altLang="en-US" dirty="0" smtClean="0"/>
              <a:t>同一水平</a:t>
            </a: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72</TotalTime>
  <Words>1042</Words>
  <Application>Microsoft Office PowerPoint</Application>
  <PresentationFormat>全屏显示(4:3)</PresentationFormat>
  <Paragraphs>52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Flow</vt:lpstr>
      <vt:lpstr>心电图基本知识</vt:lpstr>
      <vt:lpstr>心的生理特性 </vt:lpstr>
      <vt:lpstr>心肌的自动节律性 </vt:lpstr>
      <vt:lpstr>基本心电图 </vt:lpstr>
      <vt:lpstr>心电图各波的命名： </vt:lpstr>
      <vt:lpstr>幻灯片 6</vt:lpstr>
      <vt:lpstr>幻灯片 7</vt:lpstr>
      <vt:lpstr>心电图十八导联名称及各导联位置 </vt:lpstr>
      <vt:lpstr>胸前导联： </vt:lpstr>
      <vt:lpstr>幻灯片 10</vt:lpstr>
      <vt:lpstr>心电图各波形的正常范围和测量 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心电图基本知识</dc:title>
  <dc:creator>zy</dc:creator>
  <cp:lastModifiedBy>zy</cp:lastModifiedBy>
  <cp:revision>8</cp:revision>
  <dcterms:created xsi:type="dcterms:W3CDTF">2012-02-05T09:56:17Z</dcterms:created>
  <dcterms:modified xsi:type="dcterms:W3CDTF">2012-02-06T13:01:48Z</dcterms:modified>
</cp:coreProperties>
</file>